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7" r:id="rId4"/>
  </p:sldMasterIdLst>
  <p:sldIdLst>
    <p:sldId id="256" r:id="rId5"/>
    <p:sldId id="257" r:id="rId6"/>
    <p:sldId id="258" r:id="rId7"/>
    <p:sldId id="260" r:id="rId8"/>
    <p:sldId id="262" r:id="rId9"/>
    <p:sldId id="263" r:id="rId10"/>
    <p:sldId id="264" r:id="rId11"/>
    <p:sldId id="265" r:id="rId12"/>
    <p:sldId id="266" r:id="rId13"/>
    <p:sldId id="267" r:id="rId14"/>
    <p:sldId id="268" r:id="rId15"/>
    <p:sldId id="269" r:id="rId16"/>
    <p:sldId id="270" r:id="rId17"/>
    <p:sldId id="271"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5" r:id="rId31"/>
    <p:sldId id="286" r:id="rId32"/>
    <p:sldId id="284" r:id="rId33"/>
    <p:sldId id="287"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70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8BAF93-DF3D-4E1E-BD6D-251FE5AC9AB7}" v="734" dt="2025-09-23T15:38:09.6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61" autoAdjust="0"/>
    <p:restoredTop sz="94660"/>
  </p:normalViewPr>
  <p:slideViewPr>
    <p:cSldViewPr snapToGrid="0">
      <p:cViewPr varScale="1">
        <p:scale>
          <a:sx n="78" d="100"/>
          <a:sy n="78" d="100"/>
        </p:scale>
        <p:origin x="93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2B7E61A2-6C75-4DA6-8571-65DB355419AC}" type="datetimeFigureOut">
              <a:rPr lang="it-IT" smtClean="0"/>
              <a:t>23/09/2025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204E232-3D2B-41CA-A909-B0C3FE73EA04}" type="slidenum">
              <a:rPr lang="it-IT" smtClean="0"/>
              <a:t>‹N›</a:t>
            </a:fld>
            <a:endParaRPr lang="it-IT"/>
          </a:p>
        </p:txBody>
      </p:sp>
    </p:spTree>
    <p:extLst>
      <p:ext uri="{BB962C8B-B14F-4D97-AF65-F5344CB8AC3E}">
        <p14:creationId xmlns:p14="http://schemas.microsoft.com/office/powerpoint/2010/main" val="2988573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B7E61A2-6C75-4DA6-8571-65DB355419AC}" type="datetimeFigureOut">
              <a:rPr lang="it-IT" smtClean="0"/>
              <a:t>23/09/2025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6204E232-3D2B-41CA-A909-B0C3FE73EA04}" type="slidenum">
              <a:rPr lang="it-IT" smtClean="0"/>
              <a:t>‹N›</a:t>
            </a:fld>
            <a:endParaRPr lang="it-IT"/>
          </a:p>
        </p:txBody>
      </p:sp>
    </p:spTree>
    <p:extLst>
      <p:ext uri="{BB962C8B-B14F-4D97-AF65-F5344CB8AC3E}">
        <p14:creationId xmlns:p14="http://schemas.microsoft.com/office/powerpoint/2010/main" val="3044740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B7E61A2-6C75-4DA6-8571-65DB355419AC}" type="datetimeFigureOut">
              <a:rPr lang="it-IT" smtClean="0"/>
              <a:t>23/09/2025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6204E232-3D2B-41CA-A909-B0C3FE73EA04}" type="slidenum">
              <a:rPr lang="it-IT" smtClean="0"/>
              <a:t>‹N›</a:t>
            </a:fld>
            <a:endParaRPr lang="it-IT"/>
          </a:p>
        </p:txBody>
      </p:sp>
    </p:spTree>
    <p:extLst>
      <p:ext uri="{BB962C8B-B14F-4D97-AF65-F5344CB8AC3E}">
        <p14:creationId xmlns:p14="http://schemas.microsoft.com/office/powerpoint/2010/main" val="2335941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B7E61A2-6C75-4DA6-8571-65DB355419AC}" type="datetimeFigureOut">
              <a:rPr lang="it-IT" smtClean="0"/>
              <a:t>23/09/2025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6204E232-3D2B-41CA-A909-B0C3FE73EA04}" type="slidenum">
              <a:rPr lang="it-IT" smtClean="0"/>
              <a:t>‹N›</a:t>
            </a:fld>
            <a:endParaRPr lang="it-IT"/>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8157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B7E61A2-6C75-4DA6-8571-65DB355419AC}" type="datetimeFigureOut">
              <a:rPr lang="it-IT" smtClean="0"/>
              <a:t>23/09/2025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6204E232-3D2B-41CA-A909-B0C3FE73EA04}" type="slidenum">
              <a:rPr lang="it-IT" smtClean="0"/>
              <a:t>‹N›</a:t>
            </a:fld>
            <a:endParaRPr lang="it-IT"/>
          </a:p>
        </p:txBody>
      </p:sp>
    </p:spTree>
    <p:extLst>
      <p:ext uri="{BB962C8B-B14F-4D97-AF65-F5344CB8AC3E}">
        <p14:creationId xmlns:p14="http://schemas.microsoft.com/office/powerpoint/2010/main" val="3959117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2B7E61A2-6C75-4DA6-8571-65DB355419AC}" type="datetimeFigureOut">
              <a:rPr lang="it-IT" smtClean="0"/>
              <a:t>23/09/2025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6204E232-3D2B-41CA-A909-B0C3FE73EA04}" type="slidenum">
              <a:rPr lang="it-IT" smtClean="0"/>
              <a:t>‹N›</a:t>
            </a:fld>
            <a:endParaRPr lang="it-IT"/>
          </a:p>
        </p:txBody>
      </p:sp>
    </p:spTree>
    <p:extLst>
      <p:ext uri="{BB962C8B-B14F-4D97-AF65-F5344CB8AC3E}">
        <p14:creationId xmlns:p14="http://schemas.microsoft.com/office/powerpoint/2010/main" val="2590603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2B7E61A2-6C75-4DA6-8571-65DB355419AC}" type="datetimeFigureOut">
              <a:rPr lang="it-IT" smtClean="0"/>
              <a:t>23/09/2025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6204E232-3D2B-41CA-A909-B0C3FE73EA04}" type="slidenum">
              <a:rPr lang="it-IT" smtClean="0"/>
              <a:t>‹N›</a:t>
            </a:fld>
            <a:endParaRPr lang="it-IT"/>
          </a:p>
        </p:txBody>
      </p:sp>
    </p:spTree>
    <p:extLst>
      <p:ext uri="{BB962C8B-B14F-4D97-AF65-F5344CB8AC3E}">
        <p14:creationId xmlns:p14="http://schemas.microsoft.com/office/powerpoint/2010/main" val="29392770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B7E61A2-6C75-4DA6-8571-65DB355419AC}" type="datetimeFigureOut">
              <a:rPr lang="it-IT" smtClean="0"/>
              <a:t>23/09/2025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204E232-3D2B-41CA-A909-B0C3FE73EA04}" type="slidenum">
              <a:rPr lang="it-IT" smtClean="0"/>
              <a:t>‹N›</a:t>
            </a:fld>
            <a:endParaRPr lang="it-IT"/>
          </a:p>
        </p:txBody>
      </p:sp>
    </p:spTree>
    <p:extLst>
      <p:ext uri="{BB962C8B-B14F-4D97-AF65-F5344CB8AC3E}">
        <p14:creationId xmlns:p14="http://schemas.microsoft.com/office/powerpoint/2010/main" val="971171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B7E61A2-6C75-4DA6-8571-65DB355419AC}" type="datetimeFigureOut">
              <a:rPr lang="it-IT" smtClean="0"/>
              <a:t>23/09/2025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204E232-3D2B-41CA-A909-B0C3FE73EA04}" type="slidenum">
              <a:rPr lang="it-IT" smtClean="0"/>
              <a:t>‹N›</a:t>
            </a:fld>
            <a:endParaRPr lang="it-IT"/>
          </a:p>
        </p:txBody>
      </p:sp>
    </p:spTree>
    <p:extLst>
      <p:ext uri="{BB962C8B-B14F-4D97-AF65-F5344CB8AC3E}">
        <p14:creationId xmlns:p14="http://schemas.microsoft.com/office/powerpoint/2010/main" val="971574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2B7E61A2-6C75-4DA6-8571-65DB355419AC}" type="datetimeFigureOut">
              <a:rPr lang="it-IT" smtClean="0"/>
              <a:t>23/09/2025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204E232-3D2B-41CA-A909-B0C3FE73EA04}" type="slidenum">
              <a:rPr lang="it-IT" smtClean="0"/>
              <a:t>‹N›</a:t>
            </a:fld>
            <a:endParaRPr lang="it-IT"/>
          </a:p>
        </p:txBody>
      </p:sp>
    </p:spTree>
    <p:extLst>
      <p:ext uri="{BB962C8B-B14F-4D97-AF65-F5344CB8AC3E}">
        <p14:creationId xmlns:p14="http://schemas.microsoft.com/office/powerpoint/2010/main" val="3591933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2B7E61A2-6C75-4DA6-8571-65DB355419AC}" type="datetimeFigureOut">
              <a:rPr lang="it-IT" smtClean="0"/>
              <a:t>23/09/2025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6204E232-3D2B-41CA-A909-B0C3FE73EA04}" type="slidenum">
              <a:rPr lang="it-IT" smtClean="0"/>
              <a:t>‹N›</a:t>
            </a:fld>
            <a:endParaRPr lang="it-IT"/>
          </a:p>
        </p:txBody>
      </p:sp>
    </p:spTree>
    <p:extLst>
      <p:ext uri="{BB962C8B-B14F-4D97-AF65-F5344CB8AC3E}">
        <p14:creationId xmlns:p14="http://schemas.microsoft.com/office/powerpoint/2010/main" val="2146129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2B7E61A2-6C75-4DA6-8571-65DB355419AC}" type="datetimeFigureOut">
              <a:rPr lang="it-IT" smtClean="0"/>
              <a:t>23/09/2025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6204E232-3D2B-41CA-A909-B0C3FE73EA04}" type="slidenum">
              <a:rPr lang="it-IT" smtClean="0"/>
              <a:t>‹N›</a:t>
            </a:fld>
            <a:endParaRPr lang="it-IT"/>
          </a:p>
        </p:txBody>
      </p:sp>
    </p:spTree>
    <p:extLst>
      <p:ext uri="{BB962C8B-B14F-4D97-AF65-F5344CB8AC3E}">
        <p14:creationId xmlns:p14="http://schemas.microsoft.com/office/powerpoint/2010/main" val="54537887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2B7E61A2-6C75-4DA6-8571-65DB355419AC}" type="datetimeFigureOut">
              <a:rPr lang="it-IT" smtClean="0"/>
              <a:t>23/09/2025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6204E232-3D2B-41CA-A909-B0C3FE73EA04}" type="slidenum">
              <a:rPr lang="it-IT" smtClean="0"/>
              <a:t>‹N›</a:t>
            </a:fld>
            <a:endParaRPr lang="it-IT"/>
          </a:p>
        </p:txBody>
      </p:sp>
    </p:spTree>
    <p:extLst>
      <p:ext uri="{BB962C8B-B14F-4D97-AF65-F5344CB8AC3E}">
        <p14:creationId xmlns:p14="http://schemas.microsoft.com/office/powerpoint/2010/main" val="269024453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2B7E61A2-6C75-4DA6-8571-65DB355419AC}" type="datetimeFigureOut">
              <a:rPr lang="it-IT" smtClean="0"/>
              <a:t>23/09/2025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6204E232-3D2B-41CA-A909-B0C3FE73EA04}" type="slidenum">
              <a:rPr lang="it-IT" smtClean="0"/>
              <a:t>‹N›</a:t>
            </a:fld>
            <a:endParaRPr lang="it-IT"/>
          </a:p>
        </p:txBody>
      </p:sp>
    </p:spTree>
    <p:extLst>
      <p:ext uri="{BB962C8B-B14F-4D97-AF65-F5344CB8AC3E}">
        <p14:creationId xmlns:p14="http://schemas.microsoft.com/office/powerpoint/2010/main" val="2166140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7E61A2-6C75-4DA6-8571-65DB355419AC}" type="datetimeFigureOut">
              <a:rPr lang="it-IT" smtClean="0"/>
              <a:t>23/09/2025</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6204E232-3D2B-41CA-A909-B0C3FE73EA04}" type="slidenum">
              <a:rPr lang="it-IT" smtClean="0"/>
              <a:t>‹N›</a:t>
            </a:fld>
            <a:endParaRPr lang="it-IT"/>
          </a:p>
        </p:txBody>
      </p:sp>
    </p:spTree>
    <p:extLst>
      <p:ext uri="{BB962C8B-B14F-4D97-AF65-F5344CB8AC3E}">
        <p14:creationId xmlns:p14="http://schemas.microsoft.com/office/powerpoint/2010/main" val="3462535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B7E61A2-6C75-4DA6-8571-65DB355419AC}" type="datetimeFigureOut">
              <a:rPr lang="it-IT" smtClean="0"/>
              <a:t>23/09/2025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6204E232-3D2B-41CA-A909-B0C3FE73EA04}" type="slidenum">
              <a:rPr lang="it-IT" smtClean="0"/>
              <a:t>‹N›</a:t>
            </a:fld>
            <a:endParaRPr lang="it-IT"/>
          </a:p>
        </p:txBody>
      </p:sp>
    </p:spTree>
    <p:extLst>
      <p:ext uri="{BB962C8B-B14F-4D97-AF65-F5344CB8AC3E}">
        <p14:creationId xmlns:p14="http://schemas.microsoft.com/office/powerpoint/2010/main" val="327940001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2B7E61A2-6C75-4DA6-8571-65DB355419AC}" type="datetimeFigureOut">
              <a:rPr lang="it-IT" smtClean="0"/>
              <a:t>23/09/2025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6204E232-3D2B-41CA-A909-B0C3FE73EA04}" type="slidenum">
              <a:rPr lang="it-IT" smtClean="0"/>
              <a:t>‹N›</a:t>
            </a:fld>
            <a:endParaRPr lang="it-IT"/>
          </a:p>
        </p:txBody>
      </p:sp>
    </p:spTree>
    <p:extLst>
      <p:ext uri="{BB962C8B-B14F-4D97-AF65-F5344CB8AC3E}">
        <p14:creationId xmlns:p14="http://schemas.microsoft.com/office/powerpoint/2010/main" val="2369686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B7E61A2-6C75-4DA6-8571-65DB355419AC}" type="datetimeFigureOut">
              <a:rPr lang="it-IT" smtClean="0"/>
              <a:t>23/09/2025</a:t>
            </a:fld>
            <a:endParaRPr lang="it-IT"/>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it-IT"/>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204E232-3D2B-41CA-A909-B0C3FE73EA04}" type="slidenum">
              <a:rPr lang="it-IT" smtClean="0"/>
              <a:t>‹N›</a:t>
            </a:fld>
            <a:endParaRPr lang="it-IT"/>
          </a:p>
        </p:txBody>
      </p:sp>
    </p:spTree>
    <p:extLst>
      <p:ext uri="{BB962C8B-B14F-4D97-AF65-F5344CB8AC3E}">
        <p14:creationId xmlns:p14="http://schemas.microsoft.com/office/powerpoint/2010/main" val="374788346"/>
      </p:ext>
    </p:extLst>
  </p:cSld>
  <p:clrMap bg1="dk1" tx1="lt1" bg2="dk2" tx2="lt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 id="2147484050" r:id="rId13"/>
    <p:sldLayoutId id="2147484051" r:id="rId14"/>
    <p:sldLayoutId id="2147484052" r:id="rId15"/>
    <p:sldLayoutId id="2147484053" r:id="rId16"/>
    <p:sldLayoutId id="2147484054"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5F65FF-5F17-FD2F-5CB2-7A7CEDA7B9AA}"/>
              </a:ext>
            </a:extLst>
          </p:cNvPr>
          <p:cNvSpPr>
            <a:spLocks noGrp="1"/>
          </p:cNvSpPr>
          <p:nvPr>
            <p:ph type="ctrTitle"/>
          </p:nvPr>
        </p:nvSpPr>
        <p:spPr>
          <a:xfrm>
            <a:off x="0" y="98323"/>
            <a:ext cx="12192000" cy="1563329"/>
          </a:xfrm>
        </p:spPr>
        <p:txBody>
          <a:bodyPr>
            <a:normAutofit fontScale="90000"/>
          </a:bodyPr>
          <a:lstStyle/>
          <a:p>
            <a:pPr algn="ctr"/>
            <a:r>
              <a:rPr lang="it-IT" sz="5400" b="1" dirty="0">
                <a:effectLst>
                  <a:outerShdw blurRad="38100" dist="38100" dir="2700000" algn="tl">
                    <a:srgbClr val="000000">
                      <a:alpha val="43137"/>
                    </a:srgbClr>
                  </a:outerShdw>
                </a:effectLst>
              </a:rPr>
              <a:t>MPOWER: </a:t>
            </a:r>
            <a:r>
              <a:rPr lang="en-US" sz="5400" b="1" dirty="0">
                <a:effectLst>
                  <a:outerShdw blurRad="38100" dist="38100" dir="2700000" algn="tl">
                    <a:srgbClr val="000000">
                      <a:alpha val="43137"/>
                    </a:srgbClr>
                  </a:outerShdw>
                </a:effectLst>
              </a:rPr>
              <a:t>measures to reduce tobacco use worldwide</a:t>
            </a:r>
            <a:endParaRPr lang="it-IT" sz="5400" b="1" dirty="0">
              <a:effectLst>
                <a:outerShdw blurRad="38100" dist="38100" dir="2700000" algn="tl">
                  <a:srgbClr val="000000">
                    <a:alpha val="43137"/>
                  </a:srgbClr>
                </a:outerShdw>
              </a:effectLst>
            </a:endParaRPr>
          </a:p>
        </p:txBody>
      </p:sp>
      <p:sp>
        <p:nvSpPr>
          <p:cNvPr id="3" name="Sottotitolo 2">
            <a:extLst>
              <a:ext uri="{FF2B5EF4-FFF2-40B4-BE49-F238E27FC236}">
                <a16:creationId xmlns:a16="http://schemas.microsoft.com/office/drawing/2014/main" id="{98873464-5894-D300-D228-B62901ED2D12}"/>
              </a:ext>
            </a:extLst>
          </p:cNvPr>
          <p:cNvSpPr>
            <a:spLocks noGrp="1"/>
          </p:cNvSpPr>
          <p:nvPr>
            <p:ph type="subTitle" idx="1"/>
          </p:nvPr>
        </p:nvSpPr>
        <p:spPr>
          <a:xfrm>
            <a:off x="2428566" y="5845277"/>
            <a:ext cx="7924801" cy="914400"/>
          </a:xfrm>
        </p:spPr>
        <p:txBody>
          <a:bodyPr>
            <a:normAutofit/>
          </a:bodyPr>
          <a:lstStyle/>
          <a:p>
            <a:pPr algn="ctr"/>
            <a:r>
              <a:rPr lang="it-IT" b="1" dirty="0">
                <a:solidFill>
                  <a:schemeClr val="tx1"/>
                </a:solidFill>
              </a:rPr>
              <a:t>Marco Colangelo   67045A</a:t>
            </a:r>
          </a:p>
          <a:p>
            <a:pPr algn="ctr"/>
            <a:r>
              <a:rPr lang="it-IT" b="1" dirty="0">
                <a:solidFill>
                  <a:schemeClr val="tx1"/>
                </a:solidFill>
              </a:rPr>
              <a:t>Pablo </a:t>
            </a:r>
            <a:r>
              <a:rPr lang="it-IT" b="1" dirty="0" err="1">
                <a:solidFill>
                  <a:schemeClr val="tx1"/>
                </a:solidFill>
              </a:rPr>
              <a:t>Fabricio</a:t>
            </a:r>
            <a:r>
              <a:rPr lang="it-IT" b="1" dirty="0">
                <a:solidFill>
                  <a:schemeClr val="tx1"/>
                </a:solidFill>
              </a:rPr>
              <a:t> Aguirre </a:t>
            </a:r>
            <a:r>
              <a:rPr lang="it-IT" b="1" dirty="0" err="1">
                <a:solidFill>
                  <a:schemeClr val="tx1"/>
                </a:solidFill>
              </a:rPr>
              <a:t>Guaman</a:t>
            </a:r>
            <a:r>
              <a:rPr lang="it-IT" b="1" dirty="0">
                <a:solidFill>
                  <a:schemeClr val="tx1"/>
                </a:solidFill>
              </a:rPr>
              <a:t>   67074A</a:t>
            </a:r>
          </a:p>
        </p:txBody>
      </p:sp>
      <p:pic>
        <p:nvPicPr>
          <p:cNvPr id="1026" name="Picture 2" descr="MPOWER">
            <a:extLst>
              <a:ext uri="{FF2B5EF4-FFF2-40B4-BE49-F238E27FC236}">
                <a16:creationId xmlns:a16="http://schemas.microsoft.com/office/drawing/2014/main" id="{52966D82-D09F-DEBF-8A2C-AE3465DE5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5649" y="2007609"/>
            <a:ext cx="4088932" cy="2842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2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0DA7C-0152-270C-8729-AF3F580C1CD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900C99A-4D63-60AB-9DC5-6C2641B3040A}"/>
              </a:ext>
            </a:extLst>
          </p:cNvPr>
          <p:cNvSpPr>
            <a:spLocks noGrp="1"/>
          </p:cNvSpPr>
          <p:nvPr>
            <p:ph type="title"/>
          </p:nvPr>
        </p:nvSpPr>
        <p:spPr>
          <a:xfrm>
            <a:off x="0" y="122904"/>
            <a:ext cx="12192000" cy="761999"/>
          </a:xfrm>
        </p:spPr>
        <p:txBody>
          <a:bodyPr>
            <a:noAutofit/>
          </a:bodyPr>
          <a:lstStyle/>
          <a:p>
            <a:r>
              <a:rPr lang="it-IT" sz="2800" b="1" dirty="0" err="1"/>
              <a:t>Protection</a:t>
            </a:r>
            <a:r>
              <a:rPr lang="it-IT" sz="2800" b="1" dirty="0"/>
              <a:t>:</a:t>
            </a:r>
            <a:r>
              <a:rPr lang="en-US" sz="2800" b="1" dirty="0"/>
              <a:t> by 2022, which are the regions where citizens are most "rebellious" towards smoke-free bans?</a:t>
            </a:r>
            <a:endParaRPr lang="it-IT" sz="2800" b="1" dirty="0"/>
          </a:p>
        </p:txBody>
      </p:sp>
      <p:pic>
        <p:nvPicPr>
          <p:cNvPr id="9" name="Immagine 8">
            <a:extLst>
              <a:ext uri="{FF2B5EF4-FFF2-40B4-BE49-F238E27FC236}">
                <a16:creationId xmlns:a16="http://schemas.microsoft.com/office/drawing/2014/main" id="{0A4EB035-8A61-417A-C8AB-3D090DFE80B2}"/>
              </a:ext>
            </a:extLst>
          </p:cNvPr>
          <p:cNvPicPr>
            <a:picLocks noChangeAspect="1"/>
          </p:cNvPicPr>
          <p:nvPr/>
        </p:nvPicPr>
        <p:blipFill>
          <a:blip r:embed="rId2"/>
          <a:stretch>
            <a:fillRect/>
          </a:stretch>
        </p:blipFill>
        <p:spPr>
          <a:xfrm>
            <a:off x="0" y="2440512"/>
            <a:ext cx="7416643" cy="3934231"/>
          </a:xfrm>
          <a:prstGeom prst="rect">
            <a:avLst/>
          </a:prstGeom>
        </p:spPr>
      </p:pic>
      <p:sp>
        <p:nvSpPr>
          <p:cNvPr id="10" name="CasellaDiTesto 9">
            <a:extLst>
              <a:ext uri="{FF2B5EF4-FFF2-40B4-BE49-F238E27FC236}">
                <a16:creationId xmlns:a16="http://schemas.microsoft.com/office/drawing/2014/main" id="{7B588AAA-C2AA-3F78-C44C-E80D56A5C73B}"/>
              </a:ext>
            </a:extLst>
          </p:cNvPr>
          <p:cNvSpPr txBox="1"/>
          <p:nvPr/>
        </p:nvSpPr>
        <p:spPr>
          <a:xfrm>
            <a:off x="-88490" y="1609515"/>
            <a:ext cx="6332183" cy="830997"/>
          </a:xfrm>
          <a:prstGeom prst="rect">
            <a:avLst/>
          </a:prstGeom>
          <a:noFill/>
        </p:spPr>
        <p:txBody>
          <a:bodyPr wrap="none" rtlCol="0">
            <a:spAutoFit/>
          </a:bodyPr>
          <a:lstStyle/>
          <a:p>
            <a:pPr marL="285750" indent="-285750">
              <a:buFont typeface="Arial" panose="020B0604020202020204" pitchFamily="34" charset="0"/>
              <a:buChar char="•"/>
            </a:pPr>
            <a:r>
              <a:rPr lang="it-IT" sz="1600" dirty="0"/>
              <a:t>The x </a:t>
            </a:r>
            <a:r>
              <a:rPr lang="it-IT" sz="1600" dirty="0" err="1"/>
              <a:t>axis</a:t>
            </a:r>
            <a:r>
              <a:rPr lang="it-IT" sz="1600" dirty="0"/>
              <a:t> </a:t>
            </a:r>
            <a:r>
              <a:rPr lang="it-IT" sz="1600" dirty="0" err="1"/>
              <a:t>is</a:t>
            </a:r>
            <a:r>
              <a:rPr lang="it-IT" sz="1600" dirty="0"/>
              <a:t> the coverage index (0-8)</a:t>
            </a:r>
          </a:p>
          <a:p>
            <a:pPr marL="285750" indent="-285750">
              <a:buFont typeface="Arial" panose="020B0604020202020204" pitchFamily="34" charset="0"/>
              <a:buChar char="•"/>
            </a:pPr>
            <a:r>
              <a:rPr lang="it-IT" sz="1600" dirty="0"/>
              <a:t>The y </a:t>
            </a:r>
            <a:r>
              <a:rPr lang="it-IT" sz="1600" dirty="0" err="1"/>
              <a:t>axis</a:t>
            </a:r>
            <a:r>
              <a:rPr lang="it-IT" sz="1600" dirty="0"/>
              <a:t> </a:t>
            </a:r>
            <a:r>
              <a:rPr lang="it-IT" sz="1600" dirty="0" err="1"/>
              <a:t>is</a:t>
            </a:r>
            <a:r>
              <a:rPr lang="it-IT" sz="1600" dirty="0"/>
              <a:t> the % of </a:t>
            </a:r>
            <a:r>
              <a:rPr lang="it-IT" sz="1600" dirty="0" err="1"/>
              <a:t>adults</a:t>
            </a:r>
            <a:r>
              <a:rPr lang="it-IT" sz="1600" dirty="0"/>
              <a:t> </a:t>
            </a:r>
            <a:r>
              <a:rPr lang="it-IT" sz="1600" dirty="0" err="1"/>
              <a:t>within</a:t>
            </a:r>
            <a:r>
              <a:rPr lang="it-IT" sz="1600" dirty="0"/>
              <a:t> a WHO </a:t>
            </a:r>
            <a:r>
              <a:rPr lang="it-IT" sz="1600" dirty="0" err="1"/>
              <a:t>region</a:t>
            </a:r>
            <a:r>
              <a:rPr lang="it-IT" sz="1600" dirty="0"/>
              <a:t> </a:t>
            </a:r>
            <a:r>
              <a:rPr lang="it-IT" sz="1600" dirty="0" err="1"/>
              <a:t>who</a:t>
            </a:r>
            <a:r>
              <a:rPr lang="it-IT" sz="1600" dirty="0"/>
              <a:t> smoke</a:t>
            </a:r>
          </a:p>
          <a:p>
            <a:pPr marL="285750" indent="-285750">
              <a:buFont typeface="Arial" panose="020B0604020202020204" pitchFamily="34" charset="0"/>
              <a:buChar char="•"/>
            </a:pPr>
            <a:r>
              <a:rPr lang="it-IT" sz="1600" dirty="0" err="1"/>
              <a:t>Each</a:t>
            </a:r>
            <a:r>
              <a:rPr lang="it-IT" sz="1600" dirty="0"/>
              <a:t> dot </a:t>
            </a:r>
            <a:r>
              <a:rPr lang="it-IT" sz="1600" dirty="0" err="1"/>
              <a:t>represents</a:t>
            </a:r>
            <a:r>
              <a:rPr lang="it-IT" sz="1600" dirty="0"/>
              <a:t> </a:t>
            </a:r>
            <a:r>
              <a:rPr lang="en-US" sz="1600" dirty="0"/>
              <a:t>the level of “rebellion” against smoke-free bans</a:t>
            </a:r>
            <a:endParaRPr lang="it-IT" sz="1600" dirty="0"/>
          </a:p>
        </p:txBody>
      </p:sp>
      <p:sp>
        <p:nvSpPr>
          <p:cNvPr id="11" name="CasellaDiTesto 10">
            <a:extLst>
              <a:ext uri="{FF2B5EF4-FFF2-40B4-BE49-F238E27FC236}">
                <a16:creationId xmlns:a16="http://schemas.microsoft.com/office/drawing/2014/main" id="{D8F3DCDA-347B-FAAB-94F7-C20F5DDA1014}"/>
              </a:ext>
            </a:extLst>
          </p:cNvPr>
          <p:cNvSpPr txBox="1"/>
          <p:nvPr/>
        </p:nvSpPr>
        <p:spPr>
          <a:xfrm>
            <a:off x="7416643" y="1290149"/>
            <a:ext cx="4775357" cy="5262979"/>
          </a:xfrm>
          <a:prstGeom prst="rect">
            <a:avLst/>
          </a:prstGeom>
          <a:noFill/>
        </p:spPr>
        <p:txBody>
          <a:bodyPr wrap="square" rtlCol="0">
            <a:spAutoFit/>
          </a:bodyPr>
          <a:lstStyle/>
          <a:p>
            <a:pPr marL="285750" indent="-285750">
              <a:buFont typeface="Arial" panose="020B0604020202020204" pitchFamily="34" charset="0"/>
              <a:buChar char="•"/>
            </a:pPr>
            <a:r>
              <a:rPr lang="en-US" sz="1600" dirty="0"/>
              <a:t>Americas: highest complaint rate (~58%).Widespread complaints suggest greater activation of reporting/enforcement mechanisms.</a:t>
            </a:r>
          </a:p>
          <a:p>
            <a:pPr marL="285750" indent="-285750">
              <a:buFont typeface="Arial" panose="020B0604020202020204" pitchFamily="34" charset="0"/>
              <a:buChar char="•"/>
            </a:pPr>
            <a:r>
              <a:rPr lang="en-US" sz="1600" dirty="0"/>
              <a:t>Europe: high complaints (~57%). Here, historically high levels of smoking and the demographic/cultural structure keep M at high values ​​despite the adoption of many measures and a good level of reporting.</a:t>
            </a:r>
          </a:p>
          <a:p>
            <a:pPr marL="285750" indent="-285750">
              <a:buFont typeface="Arial" panose="020B0604020202020204" pitchFamily="34" charset="0"/>
              <a:buChar char="•"/>
            </a:pPr>
            <a:r>
              <a:rPr lang="en-US" sz="1600" dirty="0"/>
              <a:t>Western Pacific: complaints ~33%. Probable impact of the very high male prevalence in several countries in the region; less widespread complaints may indicate less widespread or less documented enforcement mechanisms.</a:t>
            </a:r>
          </a:p>
          <a:p>
            <a:pPr marL="285750" indent="-285750">
              <a:buFont typeface="Arial" panose="020B0604020202020204" pitchFamily="34" charset="0"/>
              <a:buChar char="•"/>
            </a:pPr>
            <a:r>
              <a:rPr lang="en-US" sz="1600" dirty="0"/>
              <a:t>Eastern Mediterranean and Southeast Asia: medium complaints (≈38–45%). A "middle of the road": intermediate coverage and intermediate outcomes.</a:t>
            </a:r>
          </a:p>
          <a:p>
            <a:pPr marL="285750" indent="-285750">
              <a:buFont typeface="Arial" panose="020B0604020202020204" pitchFamily="34" charset="0"/>
              <a:buChar char="•"/>
            </a:pPr>
            <a:r>
              <a:rPr lang="en-US" sz="1600" dirty="0"/>
              <a:t>Africa: complaints ~26%. May reflect an earlier phase of the tobacco epidemic, socioeconomic differences, or </a:t>
            </a:r>
            <a:r>
              <a:rPr lang="en-US" sz="1600" dirty="0" err="1"/>
              <a:t>underactivation</a:t>
            </a:r>
            <a:r>
              <a:rPr lang="en-US" sz="1600" dirty="0"/>
              <a:t> of complaint/monitoring systems;</a:t>
            </a:r>
            <a:endParaRPr lang="it-IT" sz="1600" dirty="0"/>
          </a:p>
        </p:txBody>
      </p:sp>
    </p:spTree>
    <p:extLst>
      <p:ext uri="{BB962C8B-B14F-4D97-AF65-F5344CB8AC3E}">
        <p14:creationId xmlns:p14="http://schemas.microsoft.com/office/powerpoint/2010/main" val="4268762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BED3F-9E09-B7A3-1D36-C1BB05B2B18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C218A84-8A9D-2A90-5936-ED3C71B7AE8C}"/>
              </a:ext>
            </a:extLst>
          </p:cNvPr>
          <p:cNvSpPr>
            <a:spLocks noGrp="1"/>
          </p:cNvSpPr>
          <p:nvPr>
            <p:ph type="title"/>
          </p:nvPr>
        </p:nvSpPr>
        <p:spPr>
          <a:xfrm>
            <a:off x="0" y="122904"/>
            <a:ext cx="12192000" cy="761999"/>
          </a:xfrm>
        </p:spPr>
        <p:txBody>
          <a:bodyPr>
            <a:noAutofit/>
          </a:bodyPr>
          <a:lstStyle/>
          <a:p>
            <a:r>
              <a:rPr lang="it-IT" sz="2800" b="1" dirty="0" err="1"/>
              <a:t>Offering</a:t>
            </a:r>
            <a:r>
              <a:rPr lang="it-IT" sz="2800" b="1" dirty="0"/>
              <a:t>: </a:t>
            </a:r>
            <a:r>
              <a:rPr lang="en-US" sz="2800" b="1" dirty="0"/>
              <a:t>amount of smoking cessation assistance offered by countries in 2022</a:t>
            </a:r>
            <a:endParaRPr lang="it-IT" sz="2800" b="1" dirty="0"/>
          </a:p>
        </p:txBody>
      </p:sp>
      <p:sp>
        <p:nvSpPr>
          <p:cNvPr id="3" name="CasellaDiTesto 2">
            <a:extLst>
              <a:ext uri="{FF2B5EF4-FFF2-40B4-BE49-F238E27FC236}">
                <a16:creationId xmlns:a16="http://schemas.microsoft.com/office/drawing/2014/main" id="{6B817D6F-A2F3-FF25-FCC8-C63D65036C5E}"/>
              </a:ext>
            </a:extLst>
          </p:cNvPr>
          <p:cNvSpPr txBox="1"/>
          <p:nvPr/>
        </p:nvSpPr>
        <p:spPr>
          <a:xfrm>
            <a:off x="405275" y="1191058"/>
            <a:ext cx="6810513" cy="1169551"/>
          </a:xfrm>
          <a:prstGeom prst="rect">
            <a:avLst/>
          </a:prstGeom>
          <a:noFill/>
        </p:spPr>
        <p:txBody>
          <a:bodyPr wrap="square" rtlCol="0">
            <a:spAutoFit/>
          </a:bodyPr>
          <a:lstStyle/>
          <a:p>
            <a:r>
              <a:rPr lang="en-US" sz="1400" dirty="0"/>
              <a:t>The index ranges from 0 to 9 and is the sum of 9 binary components (Yes/No) of the cessation offer:</a:t>
            </a:r>
          </a:p>
          <a:p>
            <a:pPr marL="285750" indent="-285750">
              <a:buFont typeface="Arial" panose="020B0604020202020204" pitchFamily="34" charset="0"/>
              <a:buChar char="•"/>
            </a:pPr>
            <a:r>
              <a:rPr lang="en-US" sz="1400" dirty="0"/>
              <a:t>1 active national </a:t>
            </a:r>
            <a:r>
              <a:rPr lang="en-US" sz="1400" dirty="0" err="1"/>
              <a:t>quitline</a:t>
            </a:r>
            <a:r>
              <a:rPr lang="en-US" sz="1400" dirty="0"/>
              <a:t>;</a:t>
            </a:r>
          </a:p>
          <a:p>
            <a:pPr marL="285750" indent="-285750">
              <a:buFont typeface="Arial" panose="020B0604020202020204" pitchFamily="34" charset="0"/>
              <a:buChar char="•"/>
            </a:pPr>
            <a:r>
              <a:rPr lang="en-US" sz="1400" dirty="0"/>
              <a:t>4 settings with quit support: primary care, hospitals, communities, other settings;</a:t>
            </a:r>
          </a:p>
          <a:p>
            <a:pPr marL="285750" indent="-285750">
              <a:buFont typeface="Arial" panose="020B0604020202020204" pitchFamily="34" charset="0"/>
              <a:buChar char="•"/>
            </a:pPr>
            <a:r>
              <a:rPr lang="en-US" sz="1400" dirty="0"/>
              <a:t>4 medications legally available: NRT, bupropion, **varenicline**, </a:t>
            </a:r>
            <a:r>
              <a:rPr lang="en-US" sz="1400" dirty="0" err="1"/>
              <a:t>cytisine</a:t>
            </a:r>
            <a:r>
              <a:rPr lang="en-US" sz="1400" dirty="0"/>
              <a:t>.</a:t>
            </a:r>
          </a:p>
        </p:txBody>
      </p:sp>
      <p:pic>
        <p:nvPicPr>
          <p:cNvPr id="12" name="Immagine 11">
            <a:extLst>
              <a:ext uri="{FF2B5EF4-FFF2-40B4-BE49-F238E27FC236}">
                <a16:creationId xmlns:a16="http://schemas.microsoft.com/office/drawing/2014/main" id="{51F5A98D-5C39-0F45-5934-BB75690A888F}"/>
              </a:ext>
            </a:extLst>
          </p:cNvPr>
          <p:cNvPicPr>
            <a:picLocks noChangeAspect="1"/>
          </p:cNvPicPr>
          <p:nvPr/>
        </p:nvPicPr>
        <p:blipFill>
          <a:blip r:embed="rId2"/>
          <a:stretch>
            <a:fillRect/>
          </a:stretch>
        </p:blipFill>
        <p:spPr>
          <a:xfrm>
            <a:off x="-2" y="2360608"/>
            <a:ext cx="8453189" cy="4187675"/>
          </a:xfrm>
          <a:prstGeom prst="rect">
            <a:avLst/>
          </a:prstGeom>
        </p:spPr>
      </p:pic>
      <p:sp>
        <p:nvSpPr>
          <p:cNvPr id="13" name="CasellaDiTesto 12">
            <a:extLst>
              <a:ext uri="{FF2B5EF4-FFF2-40B4-BE49-F238E27FC236}">
                <a16:creationId xmlns:a16="http://schemas.microsoft.com/office/drawing/2014/main" id="{2399B755-FB00-0ED5-E8AF-DC47AB383F74}"/>
              </a:ext>
            </a:extLst>
          </p:cNvPr>
          <p:cNvSpPr txBox="1"/>
          <p:nvPr/>
        </p:nvSpPr>
        <p:spPr>
          <a:xfrm>
            <a:off x="8514735" y="2666764"/>
            <a:ext cx="3693076"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a:t>High </a:t>
            </a:r>
            <a:r>
              <a:rPr lang="en-US" sz="1400" dirty="0" err="1"/>
              <a:t>alues</a:t>
            </a:r>
            <a:r>
              <a:rPr lang="en-US" sz="1400" dirty="0"/>
              <a:t> ​​(7–9/9) in North America, Australia/New Zealand, and much of Western and Nordic Europe: systems typically offer multiple settings and multiple medications.</a:t>
            </a:r>
          </a:p>
          <a:p>
            <a:pPr marL="285750" indent="-285750">
              <a:buFont typeface="Arial" panose="020B0604020202020204" pitchFamily="34" charset="0"/>
              <a:buChar char="•"/>
            </a:pPr>
            <a:r>
              <a:rPr lang="en-US" sz="1400" dirty="0"/>
              <a:t>Medium values ​​(4–6/9) in many parts of Latin America and Eastern Europe: </a:t>
            </a:r>
            <a:r>
              <a:rPr lang="en-US" sz="1400" dirty="0" err="1"/>
              <a:t>quitlines</a:t>
            </a:r>
            <a:r>
              <a:rPr lang="en-US" sz="1400" dirty="0"/>
              <a:t> and some settings are often present, but one or two medications or one setting is missing.</a:t>
            </a:r>
          </a:p>
          <a:p>
            <a:pPr marL="285750" indent="-285750">
              <a:buFont typeface="Arial" panose="020B0604020202020204" pitchFamily="34" charset="0"/>
              <a:buChar char="•"/>
            </a:pPr>
            <a:r>
              <a:rPr lang="en-US" sz="1400" dirty="0"/>
              <a:t>Low values ​​(0–3/9) in large areas of sub-Saharan Africa and parts of the Middle East/Asia: typically, no registered medications (NRT or unavailable drugs) and poor coverage in settings.</a:t>
            </a:r>
          </a:p>
        </p:txBody>
      </p:sp>
    </p:spTree>
    <p:extLst>
      <p:ext uri="{BB962C8B-B14F-4D97-AF65-F5344CB8AC3E}">
        <p14:creationId xmlns:p14="http://schemas.microsoft.com/office/powerpoint/2010/main" val="578413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169EB-F978-EC07-2A6F-33B8E4C898F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6221527-8210-7DB1-D4DD-706B38068AF9}"/>
              </a:ext>
            </a:extLst>
          </p:cNvPr>
          <p:cNvSpPr>
            <a:spLocks noGrp="1"/>
          </p:cNvSpPr>
          <p:nvPr>
            <p:ph type="title"/>
          </p:nvPr>
        </p:nvSpPr>
        <p:spPr>
          <a:xfrm>
            <a:off x="0" y="-32084"/>
            <a:ext cx="12192000" cy="761999"/>
          </a:xfrm>
        </p:spPr>
        <p:txBody>
          <a:bodyPr>
            <a:noAutofit/>
          </a:bodyPr>
          <a:lstStyle/>
          <a:p>
            <a:r>
              <a:rPr lang="it-IT" sz="2800" b="1" dirty="0" err="1"/>
              <a:t>Offering</a:t>
            </a:r>
            <a:r>
              <a:rPr lang="it-IT" sz="2800" b="1" dirty="0"/>
              <a:t>: </a:t>
            </a:r>
            <a:r>
              <a:rPr lang="en-US" sz="2800" b="1" dirty="0"/>
              <a:t>countries with an active </a:t>
            </a:r>
            <a:r>
              <a:rPr lang="en-US" sz="2800" b="1" dirty="0" err="1"/>
              <a:t>quitline</a:t>
            </a:r>
            <a:r>
              <a:rPr lang="en-US" sz="2800" b="1" dirty="0"/>
              <a:t> over the years</a:t>
            </a:r>
            <a:endParaRPr lang="it-IT" sz="2800" b="1" dirty="0"/>
          </a:p>
        </p:txBody>
      </p:sp>
      <p:sp>
        <p:nvSpPr>
          <p:cNvPr id="4" name="CasellaDiTesto 3">
            <a:extLst>
              <a:ext uri="{FF2B5EF4-FFF2-40B4-BE49-F238E27FC236}">
                <a16:creationId xmlns:a16="http://schemas.microsoft.com/office/drawing/2014/main" id="{C0A7B43C-1B05-2DE3-FD47-FAD4DD53EE43}"/>
              </a:ext>
            </a:extLst>
          </p:cNvPr>
          <p:cNvSpPr txBox="1"/>
          <p:nvPr/>
        </p:nvSpPr>
        <p:spPr>
          <a:xfrm>
            <a:off x="0" y="1311384"/>
            <a:ext cx="7774383" cy="584775"/>
          </a:xfrm>
          <a:prstGeom prst="rect">
            <a:avLst/>
          </a:prstGeom>
          <a:noFill/>
        </p:spPr>
        <p:txBody>
          <a:bodyPr wrap="square" rtlCol="0">
            <a:spAutoFit/>
          </a:bodyPr>
          <a:lstStyle/>
          <a:p>
            <a:pPr marL="285750" indent="-285750">
              <a:buFont typeface="Arial" panose="020B0604020202020204" pitchFamily="34" charset="0"/>
              <a:buChar char="•"/>
            </a:pPr>
            <a:r>
              <a:rPr lang="it-IT" sz="1600" dirty="0" err="1"/>
              <a:t>Quitline</a:t>
            </a:r>
            <a:r>
              <a:rPr lang="it-IT" sz="1600" dirty="0"/>
              <a:t>: </a:t>
            </a:r>
            <a:r>
              <a:rPr lang="en-US" sz="1600" dirty="0"/>
              <a:t>national anti-smoking telephone line (toll-free number) provided by MPOWER</a:t>
            </a:r>
            <a:endParaRPr lang="it-IT" sz="1600" dirty="0"/>
          </a:p>
        </p:txBody>
      </p:sp>
      <p:pic>
        <p:nvPicPr>
          <p:cNvPr id="6" name="Immagine 5">
            <a:extLst>
              <a:ext uri="{FF2B5EF4-FFF2-40B4-BE49-F238E27FC236}">
                <a16:creationId xmlns:a16="http://schemas.microsoft.com/office/drawing/2014/main" id="{5D9D7900-DCD3-6B43-CF56-72A93C83DEAF}"/>
              </a:ext>
            </a:extLst>
          </p:cNvPr>
          <p:cNvPicPr>
            <a:picLocks noChangeAspect="1"/>
          </p:cNvPicPr>
          <p:nvPr/>
        </p:nvPicPr>
        <p:blipFill>
          <a:blip r:embed="rId2"/>
          <a:stretch>
            <a:fillRect/>
          </a:stretch>
        </p:blipFill>
        <p:spPr>
          <a:xfrm>
            <a:off x="0" y="1928830"/>
            <a:ext cx="8069180" cy="3325398"/>
          </a:xfrm>
          <a:prstGeom prst="rect">
            <a:avLst/>
          </a:prstGeom>
        </p:spPr>
      </p:pic>
      <p:sp>
        <p:nvSpPr>
          <p:cNvPr id="7" name="CasellaDiTesto 6">
            <a:extLst>
              <a:ext uri="{FF2B5EF4-FFF2-40B4-BE49-F238E27FC236}">
                <a16:creationId xmlns:a16="http://schemas.microsoft.com/office/drawing/2014/main" id="{FD9525CA-B0AE-C20E-3D36-C48E57ED66D3}"/>
              </a:ext>
            </a:extLst>
          </p:cNvPr>
          <p:cNvSpPr txBox="1"/>
          <p:nvPr/>
        </p:nvSpPr>
        <p:spPr>
          <a:xfrm>
            <a:off x="8069179" y="1652538"/>
            <a:ext cx="4122821" cy="3539430"/>
          </a:xfrm>
          <a:prstGeom prst="rect">
            <a:avLst/>
          </a:prstGeom>
          <a:noFill/>
        </p:spPr>
        <p:txBody>
          <a:bodyPr wrap="square" rtlCol="0">
            <a:spAutoFit/>
          </a:bodyPr>
          <a:lstStyle/>
          <a:p>
            <a:pPr marL="285750" indent="-285750">
              <a:buFont typeface="Arial" panose="020B0604020202020204" pitchFamily="34" charset="0"/>
              <a:buChar char="•"/>
            </a:pPr>
            <a:r>
              <a:rPr lang="en-US" sz="1600" dirty="0"/>
              <a:t>Global trend is increasing: more countries have a </a:t>
            </a:r>
            <a:r>
              <a:rPr lang="en-US" sz="1600" dirty="0" err="1"/>
              <a:t>quitline</a:t>
            </a:r>
            <a:r>
              <a:rPr lang="en-US" sz="1600" dirty="0"/>
              <a:t> than in 2007.</a:t>
            </a:r>
          </a:p>
          <a:p>
            <a:pPr marL="285750" indent="-285750">
              <a:buFont typeface="Arial" panose="020B0604020202020204" pitchFamily="34" charset="0"/>
              <a:buChar char="•"/>
            </a:pPr>
            <a:r>
              <a:rPr lang="en-US" sz="1600" dirty="0"/>
              <a:t>Europe is consistently the highest (≈45% → ≈64% in 2022).</a:t>
            </a:r>
          </a:p>
          <a:p>
            <a:pPr marL="285750" indent="-285750">
              <a:buFont typeface="Arial" panose="020B0604020202020204" pitchFamily="34" charset="0"/>
              <a:buChar char="•"/>
            </a:pPr>
            <a:r>
              <a:rPr lang="en-US" sz="1600" dirty="0"/>
              <a:t>The Americas rise to ≈40% and then flatten.</a:t>
            </a:r>
          </a:p>
          <a:p>
            <a:pPr marL="285750" indent="-285750">
              <a:buFont typeface="Arial" panose="020B0604020202020204" pitchFamily="34" charset="0"/>
              <a:buChar char="•"/>
            </a:pPr>
            <a:r>
              <a:rPr lang="en-US" sz="1600" dirty="0"/>
              <a:t>Southeast Asia jumps between 2014 and 2018 to ≈55% and then stabilizes.</a:t>
            </a:r>
          </a:p>
          <a:p>
            <a:pPr marL="285750" indent="-285750">
              <a:buFont typeface="Arial" panose="020B0604020202020204" pitchFamily="34" charset="0"/>
              <a:buChar char="•"/>
            </a:pPr>
            <a:r>
              <a:rPr lang="en-US" sz="1600" dirty="0"/>
              <a:t>Western Pacific rises to ~33–34% and then fluctuates/stagnates.</a:t>
            </a:r>
          </a:p>
          <a:p>
            <a:pPr marL="285750" indent="-285750">
              <a:buFont typeface="Arial" panose="020B0604020202020204" pitchFamily="34" charset="0"/>
              <a:buChar char="•"/>
            </a:pPr>
            <a:r>
              <a:rPr lang="en-US" sz="1600" dirty="0"/>
              <a:t>Eastern Mediterranean grows slowly (≈14% → ≈27–28%).</a:t>
            </a:r>
          </a:p>
          <a:p>
            <a:pPr marL="285750" indent="-285750">
              <a:buFont typeface="Arial" panose="020B0604020202020204" pitchFamily="34" charset="0"/>
              <a:buChar char="•"/>
            </a:pPr>
            <a:r>
              <a:rPr lang="en-US" sz="1600" dirty="0"/>
              <a:t>Africa remains low but improves (≈2% → ≈22% in 2022).</a:t>
            </a:r>
            <a:endParaRPr lang="it-IT" sz="1600" dirty="0"/>
          </a:p>
        </p:txBody>
      </p:sp>
    </p:spTree>
    <p:extLst>
      <p:ext uri="{BB962C8B-B14F-4D97-AF65-F5344CB8AC3E}">
        <p14:creationId xmlns:p14="http://schemas.microsoft.com/office/powerpoint/2010/main" val="2763861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66CE5-A09B-EDA4-A8AA-AF0AB3DB565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849E991-ACF1-6CEE-2499-A477ED8F48D4}"/>
              </a:ext>
            </a:extLst>
          </p:cNvPr>
          <p:cNvSpPr>
            <a:spLocks noGrp="1"/>
          </p:cNvSpPr>
          <p:nvPr>
            <p:ph type="title"/>
          </p:nvPr>
        </p:nvSpPr>
        <p:spPr>
          <a:xfrm>
            <a:off x="0" y="122904"/>
            <a:ext cx="12192000" cy="761999"/>
          </a:xfrm>
        </p:spPr>
        <p:txBody>
          <a:bodyPr>
            <a:noAutofit/>
          </a:bodyPr>
          <a:lstStyle/>
          <a:p>
            <a:r>
              <a:rPr lang="it-IT" sz="2800" b="1" dirty="0" err="1"/>
              <a:t>Offering</a:t>
            </a:r>
            <a:r>
              <a:rPr lang="it-IT" sz="2800" b="1" dirty="0"/>
              <a:t>: </a:t>
            </a:r>
            <a:r>
              <a:rPr lang="en-US" sz="2800" b="1" dirty="0"/>
              <a:t>regions where cessation support is available in most primary care settings over the years</a:t>
            </a:r>
            <a:endParaRPr lang="it-IT" sz="2800" b="1" dirty="0"/>
          </a:p>
        </p:txBody>
      </p:sp>
      <p:sp>
        <p:nvSpPr>
          <p:cNvPr id="7" name="CasellaDiTesto 6">
            <a:extLst>
              <a:ext uri="{FF2B5EF4-FFF2-40B4-BE49-F238E27FC236}">
                <a16:creationId xmlns:a16="http://schemas.microsoft.com/office/drawing/2014/main" id="{398CC6F8-D8CA-CF99-8888-34E998F14EFF}"/>
              </a:ext>
            </a:extLst>
          </p:cNvPr>
          <p:cNvSpPr txBox="1"/>
          <p:nvPr/>
        </p:nvSpPr>
        <p:spPr>
          <a:xfrm>
            <a:off x="1149921" y="5219513"/>
            <a:ext cx="9473831"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Levels are much lower than </a:t>
            </a:r>
            <a:r>
              <a:rPr lang="en-US" sz="1600" dirty="0" err="1"/>
              <a:t>quitlines</a:t>
            </a:r>
            <a:r>
              <a:rPr lang="en-US" sz="1600" dirty="0"/>
              <a:t>, a sign that integrating cessation into the territory is more difficult.</a:t>
            </a:r>
          </a:p>
          <a:p>
            <a:pPr marL="285750" indent="-285750">
              <a:buFont typeface="Arial" panose="020B0604020202020204" pitchFamily="34" charset="0"/>
              <a:buChar char="•"/>
            </a:pPr>
            <a:r>
              <a:rPr lang="en-US" sz="1600" dirty="0"/>
              <a:t>Southeast Asia was the highest (peaking at ≈46% in 2016), then declined and stabilized at ≈27%.</a:t>
            </a:r>
          </a:p>
          <a:p>
            <a:pPr marL="285750" indent="-285750">
              <a:buFont typeface="Arial" panose="020B0604020202020204" pitchFamily="34" charset="0"/>
              <a:buChar char="•"/>
            </a:pPr>
            <a:r>
              <a:rPr lang="en-US" sz="1600" dirty="0"/>
              <a:t>Western Pacific remains medium and stable (~26–27%).</a:t>
            </a:r>
          </a:p>
          <a:p>
            <a:pPr marL="285750" indent="-285750">
              <a:buFont typeface="Arial" panose="020B0604020202020204" pitchFamily="34" charset="0"/>
              <a:buChar char="•"/>
            </a:pPr>
            <a:r>
              <a:rPr lang="en-US" sz="1600" dirty="0"/>
              <a:t>Americas and Europe are low and flat (~14–24% → ~14–15% in 2022).</a:t>
            </a:r>
          </a:p>
          <a:p>
            <a:pPr marL="285750" indent="-285750">
              <a:buFont typeface="Arial" panose="020B0604020202020204" pitchFamily="34" charset="0"/>
              <a:buChar char="•"/>
            </a:pPr>
            <a:r>
              <a:rPr lang="en-US" sz="1600" dirty="0"/>
              <a:t>Eastern Mediterranean is declining (≈27% → ≈14%).</a:t>
            </a:r>
          </a:p>
          <a:p>
            <a:pPr marL="285750" indent="-285750">
              <a:buFont typeface="Arial" panose="020B0604020202020204" pitchFamily="34" charset="0"/>
              <a:buChar char="•"/>
            </a:pPr>
            <a:r>
              <a:rPr lang="en-US" sz="1600" dirty="0"/>
              <a:t>Africa remains very low (≈3–5%).</a:t>
            </a:r>
            <a:endParaRPr lang="it-IT" sz="1600" dirty="0"/>
          </a:p>
        </p:txBody>
      </p:sp>
      <p:pic>
        <p:nvPicPr>
          <p:cNvPr id="5" name="Immagine 4">
            <a:extLst>
              <a:ext uri="{FF2B5EF4-FFF2-40B4-BE49-F238E27FC236}">
                <a16:creationId xmlns:a16="http://schemas.microsoft.com/office/drawing/2014/main" id="{76DD0647-0DE8-1E98-76FC-49F215CF564D}"/>
              </a:ext>
            </a:extLst>
          </p:cNvPr>
          <p:cNvPicPr>
            <a:picLocks noChangeAspect="1"/>
          </p:cNvPicPr>
          <p:nvPr/>
        </p:nvPicPr>
        <p:blipFill>
          <a:blip r:embed="rId2"/>
          <a:stretch>
            <a:fillRect/>
          </a:stretch>
        </p:blipFill>
        <p:spPr>
          <a:xfrm>
            <a:off x="1149921" y="980539"/>
            <a:ext cx="10053935" cy="4143338"/>
          </a:xfrm>
          <a:prstGeom prst="rect">
            <a:avLst/>
          </a:prstGeom>
        </p:spPr>
      </p:pic>
    </p:spTree>
    <p:extLst>
      <p:ext uri="{BB962C8B-B14F-4D97-AF65-F5344CB8AC3E}">
        <p14:creationId xmlns:p14="http://schemas.microsoft.com/office/powerpoint/2010/main" val="1437979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E25A3-FDF9-ABBB-8615-41DB1FF9838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F386F13-F9D8-E4DC-BB36-A41D387A511D}"/>
              </a:ext>
            </a:extLst>
          </p:cNvPr>
          <p:cNvSpPr>
            <a:spLocks noGrp="1"/>
          </p:cNvSpPr>
          <p:nvPr>
            <p:ph type="title"/>
          </p:nvPr>
        </p:nvSpPr>
        <p:spPr>
          <a:xfrm>
            <a:off x="0" y="122904"/>
            <a:ext cx="12192000" cy="761999"/>
          </a:xfrm>
        </p:spPr>
        <p:txBody>
          <a:bodyPr>
            <a:noAutofit/>
          </a:bodyPr>
          <a:lstStyle/>
          <a:p>
            <a:r>
              <a:rPr lang="it-IT" sz="2800" b="1" dirty="0" err="1"/>
              <a:t>Offering</a:t>
            </a:r>
            <a:r>
              <a:rPr lang="it-IT" sz="2800" b="1" dirty="0"/>
              <a:t>: </a:t>
            </a:r>
            <a:r>
              <a:rPr lang="en-US" sz="2800" b="1" dirty="0"/>
              <a:t>availability of smoking cessation services in 4 settings for WHO region over the years</a:t>
            </a:r>
            <a:endParaRPr lang="it-IT" sz="2800" b="1" dirty="0"/>
          </a:p>
        </p:txBody>
      </p:sp>
      <p:sp>
        <p:nvSpPr>
          <p:cNvPr id="7" name="CasellaDiTesto 6">
            <a:extLst>
              <a:ext uri="{FF2B5EF4-FFF2-40B4-BE49-F238E27FC236}">
                <a16:creationId xmlns:a16="http://schemas.microsoft.com/office/drawing/2014/main" id="{D85DEDB0-B834-64AD-8729-15AA91CB3644}"/>
              </a:ext>
            </a:extLst>
          </p:cNvPr>
          <p:cNvSpPr txBox="1"/>
          <p:nvPr/>
        </p:nvSpPr>
        <p:spPr>
          <a:xfrm>
            <a:off x="7842904" y="1914500"/>
            <a:ext cx="4374837" cy="4370427"/>
          </a:xfrm>
          <a:prstGeom prst="rect">
            <a:avLst/>
          </a:prstGeom>
          <a:noFill/>
        </p:spPr>
        <p:txBody>
          <a:bodyPr wrap="square" rtlCol="0">
            <a:spAutoFit/>
          </a:bodyPr>
          <a:lstStyle/>
          <a:p>
            <a:pPr marL="285750" indent="-285750">
              <a:buFont typeface="Arial" panose="020B0604020202020204" pitchFamily="34" charset="0"/>
              <a:buChar char="•"/>
            </a:pPr>
            <a:r>
              <a:rPr lang="en-US" sz="1600" dirty="0"/>
              <a:t>In all regions, "any" coverage (dashed) is significantly higher than full coverage (solid line) → implementation gap: many countries have partial initiatives but not yet scaled up to the national level.</a:t>
            </a:r>
          </a:p>
          <a:p>
            <a:pPr marL="285750" indent="-285750">
              <a:buFont typeface="Arial" panose="020B0604020202020204" pitchFamily="34" charset="0"/>
              <a:buChar char="•"/>
            </a:pPr>
            <a:r>
              <a:rPr lang="en-US" sz="1600" dirty="0"/>
              <a:t>Marked growth until the mid-2010s, then plateaus/slight declines in several settings and regions.</a:t>
            </a:r>
          </a:p>
          <a:p>
            <a:pPr marL="285750" indent="-285750">
              <a:buFont typeface="Arial" panose="020B0604020202020204" pitchFamily="34" charset="0"/>
              <a:buChar char="•"/>
            </a:pPr>
            <a:r>
              <a:rPr lang="en-US" sz="1600" dirty="0"/>
              <a:t>Africa remains at low levels in all settings; it is improving slowly, with some recent progress.</a:t>
            </a:r>
          </a:p>
          <a:p>
            <a:pPr marL="285750" indent="-285750">
              <a:buFont typeface="Arial" panose="020B0604020202020204" pitchFamily="34" charset="0"/>
              <a:buChar char="•"/>
            </a:pPr>
            <a:r>
              <a:rPr lang="en-US" sz="1600" dirty="0"/>
              <a:t>Europe and the Western Pacific are generally the regions with the highest percentages (especially in "any" coverage).</a:t>
            </a:r>
          </a:p>
          <a:p>
            <a:pPr marL="285750" indent="-285750">
              <a:buFont typeface="Arial" panose="020B0604020202020204" pitchFamily="34" charset="0"/>
              <a:buChar char="•"/>
            </a:pPr>
            <a:r>
              <a:rPr lang="en-US" sz="1600" dirty="0"/>
              <a:t>Southeast Asia shows peaks around 2016 in several settings, followed by stabilization or slight declines.</a:t>
            </a:r>
            <a:endParaRPr lang="it-IT" sz="1600" dirty="0"/>
          </a:p>
        </p:txBody>
      </p:sp>
      <p:pic>
        <p:nvPicPr>
          <p:cNvPr id="4" name="Immagine 3">
            <a:extLst>
              <a:ext uri="{FF2B5EF4-FFF2-40B4-BE49-F238E27FC236}">
                <a16:creationId xmlns:a16="http://schemas.microsoft.com/office/drawing/2014/main" id="{A680B095-DC29-A6B8-D63B-F5842F6DADF6}"/>
              </a:ext>
            </a:extLst>
          </p:cNvPr>
          <p:cNvPicPr>
            <a:picLocks noChangeAspect="1"/>
          </p:cNvPicPr>
          <p:nvPr/>
        </p:nvPicPr>
        <p:blipFill>
          <a:blip r:embed="rId2"/>
          <a:stretch>
            <a:fillRect/>
          </a:stretch>
        </p:blipFill>
        <p:spPr>
          <a:xfrm>
            <a:off x="0" y="1341429"/>
            <a:ext cx="7842904" cy="5516571"/>
          </a:xfrm>
          <a:prstGeom prst="rect">
            <a:avLst/>
          </a:prstGeom>
        </p:spPr>
      </p:pic>
    </p:spTree>
    <p:extLst>
      <p:ext uri="{BB962C8B-B14F-4D97-AF65-F5344CB8AC3E}">
        <p14:creationId xmlns:p14="http://schemas.microsoft.com/office/powerpoint/2010/main" val="1962907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9962F-7E10-751F-6FA0-0477C0A441A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DB18180-0E79-D273-F05B-6C0D850050C9}"/>
              </a:ext>
            </a:extLst>
          </p:cNvPr>
          <p:cNvSpPr>
            <a:spLocks noGrp="1"/>
          </p:cNvSpPr>
          <p:nvPr>
            <p:ph type="title"/>
          </p:nvPr>
        </p:nvSpPr>
        <p:spPr>
          <a:xfrm>
            <a:off x="0" y="-64168"/>
            <a:ext cx="12192000" cy="761999"/>
          </a:xfrm>
        </p:spPr>
        <p:txBody>
          <a:bodyPr>
            <a:noAutofit/>
          </a:bodyPr>
          <a:lstStyle/>
          <a:p>
            <a:r>
              <a:rPr lang="it-IT" sz="2800" b="1" dirty="0"/>
              <a:t>Warning: </a:t>
            </a:r>
            <a:r>
              <a:rPr lang="it-IT" sz="2800" b="1" dirty="0" err="1"/>
              <a:t>related</a:t>
            </a:r>
            <a:r>
              <a:rPr lang="it-IT" sz="2800" b="1" dirty="0"/>
              <a:t> features over the </a:t>
            </a:r>
            <a:r>
              <a:rPr lang="it-IT" sz="2800" b="1" dirty="0" err="1"/>
              <a:t>years</a:t>
            </a:r>
            <a:endParaRPr lang="it-IT" sz="2800" b="1" dirty="0"/>
          </a:p>
        </p:txBody>
      </p:sp>
      <p:sp>
        <p:nvSpPr>
          <p:cNvPr id="3" name="CasellaDiTesto 2">
            <a:extLst>
              <a:ext uri="{FF2B5EF4-FFF2-40B4-BE49-F238E27FC236}">
                <a16:creationId xmlns:a16="http://schemas.microsoft.com/office/drawing/2014/main" id="{14B9B2F5-2781-AF01-E573-2D5866B20FC0}"/>
              </a:ext>
            </a:extLst>
          </p:cNvPr>
          <p:cNvSpPr txBox="1"/>
          <p:nvPr/>
        </p:nvSpPr>
        <p:spPr>
          <a:xfrm>
            <a:off x="0" y="697831"/>
            <a:ext cx="9224211" cy="1569660"/>
          </a:xfrm>
          <a:prstGeom prst="rect">
            <a:avLst/>
          </a:prstGeom>
          <a:noFill/>
        </p:spPr>
        <p:txBody>
          <a:bodyPr wrap="square" rtlCol="0">
            <a:spAutoFit/>
          </a:bodyPr>
          <a:lstStyle/>
          <a:p>
            <a:r>
              <a:rPr lang="it-IT" sz="1600" dirty="0"/>
              <a:t>The features are:</a:t>
            </a:r>
          </a:p>
          <a:p>
            <a:pPr marL="285750" indent="-285750">
              <a:buFont typeface="Arial" panose="020B0604020202020204" pitchFamily="34" charset="0"/>
              <a:buChar char="•"/>
            </a:pPr>
            <a:r>
              <a:rPr lang="it-IT" sz="1600" dirty="0"/>
              <a:t>Graphic: warning </a:t>
            </a:r>
            <a:r>
              <a:rPr lang="it-IT" sz="1600" dirty="0" err="1"/>
              <a:t>is</a:t>
            </a:r>
            <a:r>
              <a:rPr lang="it-IT" sz="1600" dirty="0"/>
              <a:t> graphic/</a:t>
            </a:r>
            <a:r>
              <a:rPr lang="it-IT" sz="1600" dirty="0" err="1"/>
              <a:t>illustrated</a:t>
            </a:r>
            <a:endParaRPr lang="it-IT" sz="1600" dirty="0"/>
          </a:p>
          <a:p>
            <a:pPr marL="285750" indent="-285750">
              <a:buFont typeface="Arial" panose="020B0604020202020204" pitchFamily="34" charset="0"/>
              <a:buChar char="•"/>
            </a:pPr>
            <a:r>
              <a:rPr lang="it-IT" sz="1600" dirty="0" err="1"/>
              <a:t>Rotation</a:t>
            </a:r>
            <a:r>
              <a:rPr lang="it-IT" sz="1600" dirty="0"/>
              <a:t>: of text/images, </a:t>
            </a:r>
            <a:r>
              <a:rPr lang="it-IT" sz="1600" dirty="0" err="1"/>
              <a:t>if</a:t>
            </a:r>
            <a:r>
              <a:rPr lang="it-IT" sz="1600" dirty="0"/>
              <a:t> warning </a:t>
            </a:r>
            <a:r>
              <a:rPr lang="it-IT" sz="1600" dirty="0" err="1"/>
              <a:t>periodically</a:t>
            </a:r>
            <a:r>
              <a:rPr lang="it-IT" sz="1600" dirty="0"/>
              <a:t> </a:t>
            </a:r>
            <a:r>
              <a:rPr lang="it-IT" sz="1600" dirty="0" err="1"/>
              <a:t>changes</a:t>
            </a:r>
            <a:r>
              <a:rPr lang="it-IT" sz="1600" dirty="0"/>
              <a:t> to </a:t>
            </a:r>
            <a:r>
              <a:rPr lang="it-IT" sz="1600" dirty="0" err="1"/>
              <a:t>mantain</a:t>
            </a:r>
            <a:r>
              <a:rPr lang="it-IT" sz="1600" dirty="0"/>
              <a:t> </a:t>
            </a:r>
            <a:r>
              <a:rPr lang="it-IT" sz="1600" dirty="0" err="1"/>
              <a:t>effectiveness</a:t>
            </a:r>
            <a:endParaRPr lang="it-IT" sz="1600" dirty="0"/>
          </a:p>
          <a:p>
            <a:pPr marL="285750" indent="-285750">
              <a:buFont typeface="Arial" panose="020B0604020202020204" pitchFamily="34" charset="0"/>
              <a:buChar char="•"/>
            </a:pPr>
            <a:r>
              <a:rPr lang="it-IT" sz="1600" dirty="0" err="1"/>
              <a:t>Principal</a:t>
            </a:r>
            <a:r>
              <a:rPr lang="it-IT" sz="1600" dirty="0"/>
              <a:t> </a:t>
            </a:r>
            <a:r>
              <a:rPr lang="it-IT" sz="1600" dirty="0" err="1"/>
              <a:t>Languages</a:t>
            </a:r>
            <a:r>
              <a:rPr lang="it-IT" sz="1600" dirty="0"/>
              <a:t>: </a:t>
            </a:r>
            <a:r>
              <a:rPr lang="it-IT" sz="1600" dirty="0" err="1"/>
              <a:t>if</a:t>
            </a:r>
            <a:r>
              <a:rPr lang="it-IT" sz="1600" dirty="0"/>
              <a:t> </a:t>
            </a:r>
            <a:r>
              <a:rPr lang="it-IT" sz="1600" dirty="0" err="1"/>
              <a:t>warnings</a:t>
            </a:r>
            <a:r>
              <a:rPr lang="it-IT" sz="1600" dirty="0"/>
              <a:t> are </a:t>
            </a:r>
            <a:r>
              <a:rPr lang="it-IT" sz="1600" dirty="0" err="1"/>
              <a:t>written</a:t>
            </a:r>
            <a:r>
              <a:rPr lang="it-IT" sz="1600" dirty="0"/>
              <a:t> in the </a:t>
            </a:r>
            <a:r>
              <a:rPr lang="en-US" sz="1600" dirty="0"/>
              <a:t>main languages ​​of the country</a:t>
            </a:r>
            <a:endParaRPr lang="it-IT" sz="1600" dirty="0"/>
          </a:p>
          <a:p>
            <a:pPr marL="285750" indent="-285750">
              <a:buFont typeface="Arial" panose="020B0604020202020204" pitchFamily="34" charset="0"/>
              <a:buChar char="•"/>
            </a:pPr>
            <a:r>
              <a:rPr lang="it-IT" sz="1600" dirty="0"/>
              <a:t>Font </a:t>
            </a:r>
            <a:r>
              <a:rPr lang="it-IT" sz="1600" dirty="0" err="1"/>
              <a:t>Spec</a:t>
            </a:r>
            <a:r>
              <a:rPr lang="it-IT" sz="1600" dirty="0"/>
              <a:t>: </a:t>
            </a:r>
            <a:r>
              <a:rPr lang="it-IT" sz="1600" dirty="0" err="1"/>
              <a:t>such</a:t>
            </a:r>
            <a:r>
              <a:rPr lang="it-IT" sz="1600" dirty="0"/>
              <a:t> </a:t>
            </a:r>
            <a:r>
              <a:rPr lang="it-IT" sz="1600" dirty="0" err="1"/>
              <a:t>as</a:t>
            </a:r>
            <a:r>
              <a:rPr lang="it-IT" sz="1600" dirty="0"/>
              <a:t> character, </a:t>
            </a:r>
            <a:r>
              <a:rPr lang="it-IT" sz="1600" dirty="0" err="1"/>
              <a:t>dimension</a:t>
            </a:r>
            <a:r>
              <a:rPr lang="it-IT" sz="1600" dirty="0"/>
              <a:t>, </a:t>
            </a:r>
            <a:r>
              <a:rPr lang="it-IT" sz="1600" dirty="0" err="1"/>
              <a:t>readability</a:t>
            </a:r>
            <a:r>
              <a:rPr lang="it-IT" sz="1600" dirty="0"/>
              <a:t>…</a:t>
            </a:r>
          </a:p>
          <a:p>
            <a:pPr marL="285750" indent="-285750">
              <a:buFont typeface="Arial" panose="020B0604020202020204" pitchFamily="34" charset="0"/>
              <a:buChar char="•"/>
            </a:pPr>
            <a:r>
              <a:rPr lang="it-IT" sz="1600" dirty="0"/>
              <a:t>Front Back </a:t>
            </a:r>
            <a:r>
              <a:rPr lang="it-IT" sz="1600" dirty="0" err="1"/>
              <a:t>Pct</a:t>
            </a:r>
            <a:r>
              <a:rPr lang="it-IT" sz="1600" dirty="0"/>
              <a:t>: </a:t>
            </a:r>
            <a:r>
              <a:rPr lang="en-US" sz="1600" dirty="0"/>
              <a:t>% of surface area covered by notices on the front and back of the package.</a:t>
            </a:r>
            <a:endParaRPr lang="it-IT" sz="1600" dirty="0"/>
          </a:p>
        </p:txBody>
      </p:sp>
      <p:pic>
        <p:nvPicPr>
          <p:cNvPr id="6" name="Immagine 5">
            <a:extLst>
              <a:ext uri="{FF2B5EF4-FFF2-40B4-BE49-F238E27FC236}">
                <a16:creationId xmlns:a16="http://schemas.microsoft.com/office/drawing/2014/main" id="{0CE98130-424C-1E3C-D04B-E71CBF59F7CA}"/>
              </a:ext>
            </a:extLst>
          </p:cNvPr>
          <p:cNvPicPr>
            <a:picLocks noChangeAspect="1"/>
          </p:cNvPicPr>
          <p:nvPr/>
        </p:nvPicPr>
        <p:blipFill>
          <a:blip r:embed="rId2"/>
          <a:stretch>
            <a:fillRect/>
          </a:stretch>
        </p:blipFill>
        <p:spPr>
          <a:xfrm>
            <a:off x="-1" y="2452157"/>
            <a:ext cx="7970877" cy="4405843"/>
          </a:xfrm>
          <a:prstGeom prst="rect">
            <a:avLst/>
          </a:prstGeom>
        </p:spPr>
      </p:pic>
      <p:sp>
        <p:nvSpPr>
          <p:cNvPr id="8" name="CasellaDiTesto 7">
            <a:extLst>
              <a:ext uri="{FF2B5EF4-FFF2-40B4-BE49-F238E27FC236}">
                <a16:creationId xmlns:a16="http://schemas.microsoft.com/office/drawing/2014/main" id="{2F0F8811-4AB7-F6CD-C636-4ED9E4714CF8}"/>
              </a:ext>
            </a:extLst>
          </p:cNvPr>
          <p:cNvSpPr txBox="1"/>
          <p:nvPr/>
        </p:nvSpPr>
        <p:spPr>
          <a:xfrm>
            <a:off x="7941380" y="2966582"/>
            <a:ext cx="4329279" cy="2800767"/>
          </a:xfrm>
          <a:prstGeom prst="rect">
            <a:avLst/>
          </a:prstGeom>
          <a:noFill/>
        </p:spPr>
        <p:txBody>
          <a:bodyPr wrap="square" rtlCol="0">
            <a:spAutoFit/>
          </a:bodyPr>
          <a:lstStyle/>
          <a:p>
            <a:pPr marL="285750" indent="-285750">
              <a:buFont typeface="Arial" panose="020B0604020202020204" pitchFamily="34" charset="0"/>
              <a:buChar char="•"/>
            </a:pPr>
            <a:r>
              <a:rPr lang="it-IT" sz="1600" dirty="0" err="1"/>
              <a:t>Principal</a:t>
            </a:r>
            <a:r>
              <a:rPr lang="it-IT" sz="1600" dirty="0"/>
              <a:t> </a:t>
            </a:r>
            <a:r>
              <a:rPr lang="it-IT" sz="1600" dirty="0" err="1"/>
              <a:t>languages</a:t>
            </a:r>
            <a:r>
              <a:rPr lang="it-IT" sz="1600" dirty="0"/>
              <a:t>: high and steady, ~90% in 2022 (</a:t>
            </a:r>
            <a:r>
              <a:rPr lang="it-IT" sz="1600" dirty="0" err="1"/>
              <a:t>near-universal</a:t>
            </a:r>
            <a:r>
              <a:rPr lang="it-IT" sz="1600" dirty="0"/>
              <a:t>). </a:t>
            </a:r>
          </a:p>
          <a:p>
            <a:pPr marL="285750" indent="-285750">
              <a:buFont typeface="Arial" panose="020B0604020202020204" pitchFamily="34" charset="0"/>
              <a:buChar char="•"/>
            </a:pPr>
            <a:r>
              <a:rPr lang="it-IT" sz="1600" dirty="0"/>
              <a:t>Message </a:t>
            </a:r>
            <a:r>
              <a:rPr lang="it-IT" sz="1600" dirty="0" err="1"/>
              <a:t>rotation</a:t>
            </a:r>
            <a:r>
              <a:rPr lang="it-IT" sz="1600" dirty="0"/>
              <a:t>: ~53% (2007) → ~85% (2022) (+32 %). </a:t>
            </a:r>
          </a:p>
          <a:p>
            <a:pPr marL="285750" indent="-285750">
              <a:buFont typeface="Arial" panose="020B0604020202020204" pitchFamily="34" charset="0"/>
              <a:buChar char="•"/>
            </a:pPr>
            <a:r>
              <a:rPr lang="it-IT" sz="1600" dirty="0"/>
              <a:t>Font </a:t>
            </a:r>
            <a:r>
              <a:rPr lang="it-IT" sz="1600" dirty="0" err="1"/>
              <a:t>specifications</a:t>
            </a:r>
            <a:r>
              <a:rPr lang="it-IT" sz="1600" dirty="0"/>
              <a:t>: ~47% → ~80% (+33 %). </a:t>
            </a:r>
          </a:p>
          <a:p>
            <a:pPr marL="285750" indent="-285750">
              <a:buFont typeface="Arial" panose="020B0604020202020204" pitchFamily="34" charset="0"/>
              <a:buChar char="•"/>
            </a:pPr>
            <a:r>
              <a:rPr lang="it-IT" sz="1600" dirty="0"/>
              <a:t>Graphic (</a:t>
            </a:r>
            <a:r>
              <a:rPr lang="it-IT" sz="1600" dirty="0" err="1"/>
              <a:t>pictorial</a:t>
            </a:r>
            <a:r>
              <a:rPr lang="it-IT" sz="1600" dirty="0"/>
              <a:t>) </a:t>
            </a:r>
            <a:r>
              <a:rPr lang="it-IT" sz="1600" dirty="0" err="1"/>
              <a:t>warnings</a:t>
            </a:r>
            <a:r>
              <a:rPr lang="it-IT" sz="1600" dirty="0"/>
              <a:t>: </a:t>
            </a:r>
            <a:r>
              <a:rPr lang="it-IT" sz="1600" dirty="0" err="1"/>
              <a:t>sharp</a:t>
            </a:r>
            <a:r>
              <a:rPr lang="it-IT" sz="1600" dirty="0"/>
              <a:t> rise ~12% → ~70% (+58 %). </a:t>
            </a:r>
          </a:p>
          <a:p>
            <a:pPr marL="285750" indent="-285750">
              <a:buFont typeface="Arial" panose="020B0604020202020204" pitchFamily="34" charset="0"/>
              <a:buChar char="•"/>
            </a:pPr>
            <a:r>
              <a:rPr lang="it-IT" sz="1600" dirty="0"/>
              <a:t>Front &amp; Back ≥50% of </a:t>
            </a:r>
            <a:r>
              <a:rPr lang="it-IT" sz="1600" dirty="0" err="1"/>
              <a:t>principal</a:t>
            </a:r>
            <a:r>
              <a:rPr lang="it-IT" sz="1600" dirty="0"/>
              <a:t> display area: ~9% → ~66% (+57 %), with a clear 2014→2016 step-</a:t>
            </a:r>
            <a:r>
              <a:rPr lang="it-IT" sz="1600" dirty="0" err="1"/>
              <a:t>change</a:t>
            </a:r>
            <a:r>
              <a:rPr lang="it-IT" sz="1600" dirty="0"/>
              <a:t>.</a:t>
            </a:r>
          </a:p>
          <a:p>
            <a:pPr marL="285750" indent="-285750">
              <a:buFont typeface="Arial" panose="020B0604020202020204" pitchFamily="34" charset="0"/>
              <a:buChar char="•"/>
            </a:pPr>
            <a:endParaRPr lang="it-IT" sz="1600" dirty="0"/>
          </a:p>
        </p:txBody>
      </p:sp>
    </p:spTree>
    <p:extLst>
      <p:ext uri="{BB962C8B-B14F-4D97-AF65-F5344CB8AC3E}">
        <p14:creationId xmlns:p14="http://schemas.microsoft.com/office/powerpoint/2010/main" val="2248993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6414B-DC97-0A89-86F2-3498212F96A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B3A1EF1-C825-4889-CFF6-404B101FCD73}"/>
              </a:ext>
            </a:extLst>
          </p:cNvPr>
          <p:cNvSpPr>
            <a:spLocks noGrp="1"/>
          </p:cNvSpPr>
          <p:nvPr>
            <p:ph type="title"/>
          </p:nvPr>
        </p:nvSpPr>
        <p:spPr>
          <a:xfrm>
            <a:off x="0" y="-64168"/>
            <a:ext cx="12192000" cy="761999"/>
          </a:xfrm>
        </p:spPr>
        <p:txBody>
          <a:bodyPr>
            <a:noAutofit/>
          </a:bodyPr>
          <a:lstStyle/>
          <a:p>
            <a:r>
              <a:rPr lang="it-IT" sz="2800" b="1" dirty="0"/>
              <a:t>Warning: </a:t>
            </a:r>
            <a:r>
              <a:rPr lang="en-US" sz="2800" b="1" dirty="0"/>
              <a:t>Countries with a law mandating pack health warnings</a:t>
            </a:r>
            <a:endParaRPr lang="it-IT" sz="2800" b="1" dirty="0"/>
          </a:p>
        </p:txBody>
      </p:sp>
      <p:sp>
        <p:nvSpPr>
          <p:cNvPr id="8" name="CasellaDiTesto 7">
            <a:extLst>
              <a:ext uri="{FF2B5EF4-FFF2-40B4-BE49-F238E27FC236}">
                <a16:creationId xmlns:a16="http://schemas.microsoft.com/office/drawing/2014/main" id="{D7C21939-03C6-768D-E1CF-870C2F5AB8A1}"/>
              </a:ext>
            </a:extLst>
          </p:cNvPr>
          <p:cNvSpPr txBox="1"/>
          <p:nvPr/>
        </p:nvSpPr>
        <p:spPr>
          <a:xfrm>
            <a:off x="8839199" y="2097026"/>
            <a:ext cx="3144253" cy="3293209"/>
          </a:xfrm>
          <a:prstGeom prst="rect">
            <a:avLst/>
          </a:prstGeom>
          <a:noFill/>
        </p:spPr>
        <p:txBody>
          <a:bodyPr wrap="square" rtlCol="0">
            <a:spAutoFit/>
          </a:bodyPr>
          <a:lstStyle/>
          <a:p>
            <a:pPr marL="285750" indent="-285750">
              <a:buFont typeface="Arial" panose="020B0604020202020204" pitchFamily="34" charset="0"/>
              <a:buChar char="•"/>
            </a:pPr>
            <a:r>
              <a:rPr lang="it-IT" sz="1600" dirty="0" err="1"/>
              <a:t>Cigarettes</a:t>
            </a:r>
            <a:r>
              <a:rPr lang="it-IT" sz="1600" dirty="0"/>
              <a:t>: ~73% → ~89%; </a:t>
            </a:r>
            <a:r>
              <a:rPr lang="it-IT" sz="1600" dirty="0" err="1"/>
              <a:t>growth</a:t>
            </a:r>
            <a:r>
              <a:rPr lang="it-IT" sz="1600" dirty="0"/>
              <a:t> </a:t>
            </a:r>
            <a:r>
              <a:rPr lang="it-IT" sz="1600" dirty="0" err="1"/>
              <a:t>through</a:t>
            </a:r>
            <a:r>
              <a:rPr lang="it-IT" sz="1600" dirty="0"/>
              <a:t> 2018, </a:t>
            </a:r>
            <a:r>
              <a:rPr lang="it-IT" sz="1600" dirty="0" err="1"/>
              <a:t>then</a:t>
            </a:r>
            <a:r>
              <a:rPr lang="it-IT" sz="1600" dirty="0"/>
              <a:t> a plateau.</a:t>
            </a:r>
          </a:p>
          <a:p>
            <a:pPr marL="285750" indent="-285750">
              <a:buFont typeface="Arial" panose="020B0604020202020204" pitchFamily="34" charset="0"/>
              <a:buChar char="•"/>
            </a:pPr>
            <a:r>
              <a:rPr lang="it-IT" sz="1600" dirty="0" err="1"/>
              <a:t>Other</a:t>
            </a:r>
            <a:r>
              <a:rPr lang="it-IT" sz="1600" dirty="0"/>
              <a:t> </a:t>
            </a:r>
            <a:r>
              <a:rPr lang="it-IT" sz="1600" dirty="0" err="1"/>
              <a:t>smoked</a:t>
            </a:r>
            <a:r>
              <a:rPr lang="it-IT" sz="1600" dirty="0"/>
              <a:t> (OSM): ~58% → ~86%; steady rise to 2018, </a:t>
            </a:r>
            <a:r>
              <a:rPr lang="it-IT" sz="1600" dirty="0" err="1"/>
              <a:t>then</a:t>
            </a:r>
            <a:r>
              <a:rPr lang="it-IT" sz="1600" dirty="0"/>
              <a:t> </a:t>
            </a:r>
            <a:r>
              <a:rPr lang="it-IT" sz="1600" dirty="0" err="1"/>
              <a:t>stable</a:t>
            </a:r>
            <a:r>
              <a:rPr lang="it-IT" sz="1600" dirty="0"/>
              <a:t>. </a:t>
            </a:r>
          </a:p>
          <a:p>
            <a:pPr marL="285750" indent="-285750">
              <a:buFont typeface="Arial" panose="020B0604020202020204" pitchFamily="34" charset="0"/>
              <a:buChar char="•"/>
            </a:pPr>
            <a:r>
              <a:rPr lang="it-IT" sz="1600" dirty="0" err="1"/>
              <a:t>Smokeless</a:t>
            </a:r>
            <a:r>
              <a:rPr lang="it-IT" sz="1600" dirty="0"/>
              <a:t> (SML): ~48% → ~80% (+32%), the </a:t>
            </a:r>
            <a:r>
              <a:rPr lang="it-IT" sz="1600" dirty="0" err="1"/>
              <a:t>largest</a:t>
            </a:r>
            <a:r>
              <a:rPr lang="it-IT" sz="1600" dirty="0"/>
              <a:t> gain </a:t>
            </a:r>
            <a:r>
              <a:rPr lang="it-IT" sz="1600" dirty="0" err="1"/>
              <a:t>but</a:t>
            </a:r>
            <a:r>
              <a:rPr lang="it-IT" sz="1600" dirty="0"/>
              <a:t> </a:t>
            </a:r>
            <a:r>
              <a:rPr lang="it-IT" sz="1600" dirty="0" err="1"/>
              <a:t>still</a:t>
            </a:r>
            <a:r>
              <a:rPr lang="it-IT" sz="1600" dirty="0"/>
              <a:t> </a:t>
            </a:r>
            <a:r>
              <a:rPr lang="it-IT" sz="1600" dirty="0" err="1"/>
              <a:t>below</a:t>
            </a:r>
            <a:r>
              <a:rPr lang="it-IT" sz="1600" dirty="0"/>
              <a:t> </a:t>
            </a:r>
            <a:r>
              <a:rPr lang="it-IT" sz="1600" dirty="0" err="1"/>
              <a:t>smoked</a:t>
            </a:r>
            <a:r>
              <a:rPr lang="it-IT" sz="1600" dirty="0"/>
              <a:t> products.</a:t>
            </a:r>
          </a:p>
          <a:p>
            <a:pPr marL="285750" indent="-285750">
              <a:buFont typeface="Arial" panose="020B0604020202020204" pitchFamily="34" charset="0"/>
              <a:buChar char="•"/>
            </a:pPr>
            <a:r>
              <a:rPr lang="it-IT" sz="1600" dirty="0"/>
              <a:t>SML vs </a:t>
            </a:r>
            <a:r>
              <a:rPr lang="it-IT" sz="1600" dirty="0" err="1"/>
              <a:t>Cigarettes</a:t>
            </a:r>
            <a:r>
              <a:rPr lang="it-IT" sz="1600" dirty="0"/>
              <a:t> gap: </a:t>
            </a:r>
            <a:r>
              <a:rPr lang="it-IT" sz="1600" dirty="0" err="1"/>
              <a:t>narrows</a:t>
            </a:r>
            <a:r>
              <a:rPr lang="it-IT" sz="1600" dirty="0"/>
              <a:t> from ~25% (2007) to ~9–10% (2022).</a:t>
            </a:r>
          </a:p>
        </p:txBody>
      </p:sp>
      <p:pic>
        <p:nvPicPr>
          <p:cNvPr id="10" name="Immagine 9">
            <a:extLst>
              <a:ext uri="{FF2B5EF4-FFF2-40B4-BE49-F238E27FC236}">
                <a16:creationId xmlns:a16="http://schemas.microsoft.com/office/drawing/2014/main" id="{614EA23E-EE39-C959-51A3-F4E3BF6FA96B}"/>
              </a:ext>
            </a:extLst>
          </p:cNvPr>
          <p:cNvPicPr>
            <a:picLocks noChangeAspect="1"/>
          </p:cNvPicPr>
          <p:nvPr/>
        </p:nvPicPr>
        <p:blipFill>
          <a:blip r:embed="rId2"/>
          <a:stretch>
            <a:fillRect/>
          </a:stretch>
        </p:blipFill>
        <p:spPr>
          <a:xfrm>
            <a:off x="0" y="1103067"/>
            <a:ext cx="8678779" cy="5281129"/>
          </a:xfrm>
          <a:prstGeom prst="rect">
            <a:avLst/>
          </a:prstGeom>
        </p:spPr>
      </p:pic>
    </p:spTree>
    <p:extLst>
      <p:ext uri="{BB962C8B-B14F-4D97-AF65-F5344CB8AC3E}">
        <p14:creationId xmlns:p14="http://schemas.microsoft.com/office/powerpoint/2010/main" val="2573380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F27B2-61AF-F352-17B7-288C39EDC62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FBB01FB-BA8E-E4DB-D046-5ADFC282904D}"/>
              </a:ext>
            </a:extLst>
          </p:cNvPr>
          <p:cNvSpPr>
            <a:spLocks noGrp="1"/>
          </p:cNvSpPr>
          <p:nvPr>
            <p:ph type="title"/>
          </p:nvPr>
        </p:nvSpPr>
        <p:spPr>
          <a:xfrm>
            <a:off x="0" y="0"/>
            <a:ext cx="12192000" cy="761999"/>
          </a:xfrm>
        </p:spPr>
        <p:txBody>
          <a:bodyPr>
            <a:noAutofit/>
          </a:bodyPr>
          <a:lstStyle/>
          <a:p>
            <a:r>
              <a:rPr lang="it-IT" sz="2800" b="1" dirty="0"/>
              <a:t>Warning: </a:t>
            </a:r>
            <a:r>
              <a:rPr lang="en-US" sz="2800" b="1" dirty="0"/>
              <a:t>: % of countries meeting all 3 packaging requirements: law in force, warning on each package, ≥50% </a:t>
            </a:r>
            <a:r>
              <a:rPr lang="en-US" sz="2800" b="1" dirty="0" err="1"/>
              <a:t>front+back</a:t>
            </a:r>
            <a:r>
              <a:rPr lang="en-US" sz="2800" b="1" dirty="0"/>
              <a:t> coverage.</a:t>
            </a:r>
            <a:endParaRPr lang="it-IT" sz="2800" b="1" dirty="0"/>
          </a:p>
        </p:txBody>
      </p:sp>
      <p:sp>
        <p:nvSpPr>
          <p:cNvPr id="8" name="CasellaDiTesto 7">
            <a:extLst>
              <a:ext uri="{FF2B5EF4-FFF2-40B4-BE49-F238E27FC236}">
                <a16:creationId xmlns:a16="http://schemas.microsoft.com/office/drawing/2014/main" id="{6A0D3C59-5F0F-B73F-4603-AC1D9DC9779A}"/>
              </a:ext>
            </a:extLst>
          </p:cNvPr>
          <p:cNvSpPr txBox="1"/>
          <p:nvPr/>
        </p:nvSpPr>
        <p:spPr>
          <a:xfrm>
            <a:off x="8639242" y="2103498"/>
            <a:ext cx="3552758" cy="3631763"/>
          </a:xfrm>
          <a:prstGeom prst="rect">
            <a:avLst/>
          </a:prstGeom>
          <a:noFill/>
        </p:spPr>
        <p:txBody>
          <a:bodyPr wrap="square" rtlCol="0">
            <a:spAutoFit/>
          </a:bodyPr>
          <a:lstStyle/>
          <a:p>
            <a:pPr marL="285750" indent="-285750">
              <a:buFont typeface="Arial" panose="020B0604020202020204" pitchFamily="34" charset="0"/>
              <a:buChar char="•"/>
            </a:pPr>
            <a:r>
              <a:rPr lang="en-US" sz="1600" dirty="0"/>
              <a:t>Europe leads for smoked products: Cigarettes 79%, Other smoked 77%; Smokeless only 9% → large SML gap.</a:t>
            </a:r>
          </a:p>
          <a:p>
            <a:pPr marL="285750" indent="-285750">
              <a:buFont typeface="Arial" panose="020B0604020202020204" pitchFamily="34" charset="0"/>
              <a:buChar char="•"/>
            </a:pPr>
            <a:r>
              <a:rPr lang="en-US" sz="1600" dirty="0"/>
              <a:t>South-East Asia is strong on smoked (73% / 73%) and has the highest SML at 55%.</a:t>
            </a:r>
          </a:p>
          <a:p>
            <a:pPr marL="285750" indent="-285750">
              <a:buFont typeface="Arial" panose="020B0604020202020204" pitchFamily="34" charset="0"/>
              <a:buChar char="•"/>
            </a:pPr>
            <a:r>
              <a:rPr lang="en-US" sz="1600" dirty="0"/>
              <a:t>Americas are solid and balanced: 63% / 60% / 54%.</a:t>
            </a:r>
          </a:p>
          <a:p>
            <a:pPr marL="285750" indent="-285750">
              <a:buFont typeface="Arial" panose="020B0604020202020204" pitchFamily="34" charset="0"/>
              <a:buChar char="•"/>
            </a:pPr>
            <a:r>
              <a:rPr lang="en-US" sz="1600" dirty="0"/>
              <a:t>Western Pacific: Cigarettes 74%, but OSM 56% and SML 37%.</a:t>
            </a:r>
          </a:p>
          <a:p>
            <a:pPr marL="285750" indent="-285750">
              <a:buFont typeface="Arial" panose="020B0604020202020204" pitchFamily="34" charset="0"/>
              <a:buChar char="•"/>
            </a:pPr>
            <a:r>
              <a:rPr lang="en-US" sz="1600" dirty="0"/>
              <a:t>Africa mid-range (47% / 40% / 36%); Eastern Mediterranean lags, especially SML 18%. </a:t>
            </a:r>
            <a:endParaRPr lang="it-IT" sz="1600" dirty="0"/>
          </a:p>
        </p:txBody>
      </p:sp>
      <p:pic>
        <p:nvPicPr>
          <p:cNvPr id="6" name="Immagine 5">
            <a:extLst>
              <a:ext uri="{FF2B5EF4-FFF2-40B4-BE49-F238E27FC236}">
                <a16:creationId xmlns:a16="http://schemas.microsoft.com/office/drawing/2014/main" id="{1488CD55-E899-6492-19A9-689C6A89DD00}"/>
              </a:ext>
            </a:extLst>
          </p:cNvPr>
          <p:cNvPicPr>
            <a:picLocks noChangeAspect="1"/>
          </p:cNvPicPr>
          <p:nvPr/>
        </p:nvPicPr>
        <p:blipFill>
          <a:blip r:embed="rId2"/>
          <a:stretch>
            <a:fillRect/>
          </a:stretch>
        </p:blipFill>
        <p:spPr>
          <a:xfrm>
            <a:off x="0" y="1582339"/>
            <a:ext cx="8639242" cy="4674082"/>
          </a:xfrm>
          <a:prstGeom prst="rect">
            <a:avLst/>
          </a:prstGeom>
        </p:spPr>
      </p:pic>
    </p:spTree>
    <p:extLst>
      <p:ext uri="{BB962C8B-B14F-4D97-AF65-F5344CB8AC3E}">
        <p14:creationId xmlns:p14="http://schemas.microsoft.com/office/powerpoint/2010/main" val="4079679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05C95-2C39-ED59-0168-2931FA38E7E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770188B-8E84-13C7-9BFF-DB7C834F0F20}"/>
              </a:ext>
            </a:extLst>
          </p:cNvPr>
          <p:cNvSpPr>
            <a:spLocks noGrp="1"/>
          </p:cNvSpPr>
          <p:nvPr>
            <p:ph type="title"/>
          </p:nvPr>
        </p:nvSpPr>
        <p:spPr>
          <a:xfrm>
            <a:off x="0" y="0"/>
            <a:ext cx="12192000" cy="761999"/>
          </a:xfrm>
        </p:spPr>
        <p:txBody>
          <a:bodyPr>
            <a:noAutofit/>
          </a:bodyPr>
          <a:lstStyle/>
          <a:p>
            <a:r>
              <a:rPr lang="it-IT" sz="2700" b="1" dirty="0"/>
              <a:t>Warning: </a:t>
            </a:r>
            <a:r>
              <a:rPr lang="en-US" sz="2700" b="1" dirty="0"/>
              <a:t>adoption (% of countries) by component and year (from 2007 to 2022.</a:t>
            </a:r>
            <a:endParaRPr lang="it-IT" sz="2700" b="1" dirty="0"/>
          </a:p>
        </p:txBody>
      </p:sp>
      <p:sp>
        <p:nvSpPr>
          <p:cNvPr id="8" name="CasellaDiTesto 7">
            <a:extLst>
              <a:ext uri="{FF2B5EF4-FFF2-40B4-BE49-F238E27FC236}">
                <a16:creationId xmlns:a16="http://schemas.microsoft.com/office/drawing/2014/main" id="{9D5BA108-059A-4B92-5BD5-9BD36FA456BA}"/>
              </a:ext>
            </a:extLst>
          </p:cNvPr>
          <p:cNvSpPr txBox="1"/>
          <p:nvPr/>
        </p:nvSpPr>
        <p:spPr>
          <a:xfrm>
            <a:off x="1213010" y="5557391"/>
            <a:ext cx="11562064"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Each package: coverage is ~90% in 2022 for cigarettes, other smoked tobacco (OSM), and smokeless tobacco (SML). </a:t>
            </a:r>
          </a:p>
          <a:p>
            <a:pPr marL="285750" indent="-285750">
              <a:buFont typeface="Arial" panose="020B0604020202020204" pitchFamily="34" charset="0"/>
              <a:buChar char="•"/>
            </a:pPr>
            <a:r>
              <a:rPr lang="en-US" sz="1600" dirty="0"/>
              <a:t>Law in force: clear growth; SML rises from 48% (2007) to 80% (2022); OSM ≈ 86% (2022).</a:t>
            </a:r>
          </a:p>
          <a:p>
            <a:pPr marL="285750" indent="-285750">
              <a:buFont typeface="Arial" panose="020B0604020202020204" pitchFamily="34" charset="0"/>
              <a:buChar char="•"/>
            </a:pPr>
            <a:r>
              <a:rPr lang="en-US" sz="1600" dirty="0"/>
              <a:t>50% Front + Back (principal display area): step change in 2014→2016; in 2022 — Cigarettes 66%, OSM 61%, SML 34%.</a:t>
            </a:r>
          </a:p>
          <a:p>
            <a:pPr marL="285750" indent="-285750">
              <a:buFont typeface="Arial" panose="020B0604020202020204" pitchFamily="34" charset="0"/>
              <a:buChar char="•"/>
            </a:pPr>
            <a:r>
              <a:rPr lang="en-US" sz="1600" dirty="0"/>
              <a:t>Takeaway: baseline standards are widespread; stricter ≥50% FB requirements are not yet universal, especially for SML. </a:t>
            </a:r>
            <a:endParaRPr lang="it-IT" sz="1600" dirty="0"/>
          </a:p>
        </p:txBody>
      </p:sp>
      <p:pic>
        <p:nvPicPr>
          <p:cNvPr id="4" name="Immagine 3">
            <a:extLst>
              <a:ext uri="{FF2B5EF4-FFF2-40B4-BE49-F238E27FC236}">
                <a16:creationId xmlns:a16="http://schemas.microsoft.com/office/drawing/2014/main" id="{416A5A4E-AFE6-16EE-7DA4-978738F76A34}"/>
              </a:ext>
            </a:extLst>
          </p:cNvPr>
          <p:cNvPicPr>
            <a:picLocks noChangeAspect="1"/>
          </p:cNvPicPr>
          <p:nvPr/>
        </p:nvPicPr>
        <p:blipFill>
          <a:blip r:embed="rId2"/>
          <a:stretch>
            <a:fillRect/>
          </a:stretch>
        </p:blipFill>
        <p:spPr>
          <a:xfrm>
            <a:off x="1213010" y="935146"/>
            <a:ext cx="9765979" cy="4449098"/>
          </a:xfrm>
          <a:prstGeom prst="rect">
            <a:avLst/>
          </a:prstGeom>
        </p:spPr>
      </p:pic>
    </p:spTree>
    <p:extLst>
      <p:ext uri="{BB962C8B-B14F-4D97-AF65-F5344CB8AC3E}">
        <p14:creationId xmlns:p14="http://schemas.microsoft.com/office/powerpoint/2010/main" val="1249013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FB3F0-0178-1D1D-BDC6-3265A53CA7B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1D2FE8D-DAFB-C210-E786-4D414F170FEF}"/>
              </a:ext>
            </a:extLst>
          </p:cNvPr>
          <p:cNvSpPr>
            <a:spLocks noGrp="1"/>
          </p:cNvSpPr>
          <p:nvPr>
            <p:ph type="title"/>
          </p:nvPr>
        </p:nvSpPr>
        <p:spPr>
          <a:xfrm>
            <a:off x="0" y="0"/>
            <a:ext cx="12192000" cy="761999"/>
          </a:xfrm>
        </p:spPr>
        <p:txBody>
          <a:bodyPr>
            <a:noAutofit/>
          </a:bodyPr>
          <a:lstStyle/>
          <a:p>
            <a:r>
              <a:rPr lang="it-IT" sz="2700" b="1" dirty="0" err="1"/>
              <a:t>Enforcing</a:t>
            </a:r>
            <a:r>
              <a:rPr lang="it-IT" sz="2700" b="1" dirty="0"/>
              <a:t>: </a:t>
            </a:r>
            <a:r>
              <a:rPr lang="it-IT" sz="2800" b="1" dirty="0" err="1"/>
              <a:t>Indirect</a:t>
            </a:r>
            <a:r>
              <a:rPr lang="it-IT" sz="2800" b="1" dirty="0"/>
              <a:t> </a:t>
            </a:r>
            <a:r>
              <a:rPr lang="it-IT" sz="2800" b="1" dirty="0" err="1"/>
              <a:t>bans</a:t>
            </a:r>
            <a:r>
              <a:rPr lang="it-IT" sz="2800" b="1" dirty="0"/>
              <a:t> by type</a:t>
            </a:r>
            <a:endParaRPr lang="it-IT" sz="2700" b="1" dirty="0"/>
          </a:p>
        </p:txBody>
      </p:sp>
      <p:sp>
        <p:nvSpPr>
          <p:cNvPr id="8" name="CasellaDiTesto 7">
            <a:extLst>
              <a:ext uri="{FF2B5EF4-FFF2-40B4-BE49-F238E27FC236}">
                <a16:creationId xmlns:a16="http://schemas.microsoft.com/office/drawing/2014/main" id="{7D07F7C2-EFA5-A36B-CB12-7EAD942B37FB}"/>
              </a:ext>
            </a:extLst>
          </p:cNvPr>
          <p:cNvSpPr txBox="1"/>
          <p:nvPr/>
        </p:nvSpPr>
        <p:spPr>
          <a:xfrm>
            <a:off x="8087290" y="1376166"/>
            <a:ext cx="4203032" cy="4524315"/>
          </a:xfrm>
          <a:prstGeom prst="rect">
            <a:avLst/>
          </a:prstGeom>
          <a:noFill/>
        </p:spPr>
        <p:txBody>
          <a:bodyPr wrap="square" rtlCol="0">
            <a:spAutoFit/>
          </a:bodyPr>
          <a:lstStyle/>
          <a:p>
            <a:pPr marL="285750" indent="-285750">
              <a:buFont typeface="Arial" panose="020B0604020202020204" pitchFamily="34" charset="0"/>
              <a:buChar char="•"/>
            </a:pPr>
            <a:r>
              <a:rPr lang="en-US" sz="1600" dirty="0"/>
              <a:t>Strong variation across items: bans on retail promotions are generally more widespread; brand sharing/extension and films/TV appearances tend to be weaker and uneven.</a:t>
            </a:r>
          </a:p>
          <a:p>
            <a:pPr marL="285750" indent="-285750">
              <a:buFont typeface="Arial" panose="020B0604020202020204" pitchFamily="34" charset="0"/>
              <a:buChar char="•"/>
            </a:pPr>
            <a:r>
              <a:rPr lang="en-US" sz="1600" dirty="0"/>
              <a:t>Regional patterns: some regions show consistent coverage across multiple items, others remain fragmented, especially on media/entertainment and sponsorship.</a:t>
            </a:r>
          </a:p>
          <a:p>
            <a:pPr marL="285750" indent="-285750">
              <a:buFont typeface="Arial" panose="020B0604020202020204" pitchFamily="34" charset="0"/>
              <a:buChar char="•"/>
            </a:pPr>
            <a:r>
              <a:rPr lang="en-US" sz="1600" dirty="0"/>
              <a:t>Displacement risk: weak items become landing zones for marketing activity (e.g., partnerships, placements, audiovisual content). </a:t>
            </a:r>
          </a:p>
          <a:p>
            <a:pPr marL="285750" indent="-285750">
              <a:buFont typeface="Arial" panose="020B0604020202020204" pitchFamily="34" charset="0"/>
              <a:buChar char="•"/>
            </a:pPr>
            <a:r>
              <a:rPr lang="en-US" sz="1600" dirty="0"/>
              <a:t>Policy priorities: broaden definitions (cover digital, influencers, co-branding), add explicit bans on brand sharing/placement, ensure deterrent fines and enforcement tracking. </a:t>
            </a:r>
            <a:endParaRPr lang="it-IT" sz="1600" dirty="0"/>
          </a:p>
        </p:txBody>
      </p:sp>
      <p:pic>
        <p:nvPicPr>
          <p:cNvPr id="5" name="Immagine 4">
            <a:extLst>
              <a:ext uri="{FF2B5EF4-FFF2-40B4-BE49-F238E27FC236}">
                <a16:creationId xmlns:a16="http://schemas.microsoft.com/office/drawing/2014/main" id="{E01FE963-9A41-B13D-73BC-C45AF941C15D}"/>
              </a:ext>
            </a:extLst>
          </p:cNvPr>
          <p:cNvPicPr>
            <a:picLocks noChangeAspect="1"/>
          </p:cNvPicPr>
          <p:nvPr/>
        </p:nvPicPr>
        <p:blipFill>
          <a:blip r:embed="rId2"/>
          <a:stretch>
            <a:fillRect/>
          </a:stretch>
        </p:blipFill>
        <p:spPr>
          <a:xfrm>
            <a:off x="-1" y="1897626"/>
            <a:ext cx="8107563" cy="4002855"/>
          </a:xfrm>
          <a:prstGeom prst="rect">
            <a:avLst/>
          </a:prstGeom>
        </p:spPr>
      </p:pic>
      <p:sp>
        <p:nvSpPr>
          <p:cNvPr id="6" name="CasellaDiTesto 5">
            <a:extLst>
              <a:ext uri="{FF2B5EF4-FFF2-40B4-BE49-F238E27FC236}">
                <a16:creationId xmlns:a16="http://schemas.microsoft.com/office/drawing/2014/main" id="{F68DFA26-3B01-5354-86AF-F28666DFC984}"/>
              </a:ext>
            </a:extLst>
          </p:cNvPr>
          <p:cNvSpPr txBox="1"/>
          <p:nvPr/>
        </p:nvSpPr>
        <p:spPr>
          <a:xfrm>
            <a:off x="-1" y="1283459"/>
            <a:ext cx="7700211" cy="584775"/>
          </a:xfrm>
          <a:prstGeom prst="rect">
            <a:avLst/>
          </a:prstGeom>
          <a:noFill/>
        </p:spPr>
        <p:txBody>
          <a:bodyPr wrap="square" rtlCol="0">
            <a:spAutoFit/>
          </a:bodyPr>
          <a:lstStyle/>
          <a:p>
            <a:r>
              <a:rPr lang="en-US" sz="1600" dirty="0"/>
              <a:t>Indicators are: free distribution, promotional discounts, brand placement/stretching/sharing, sponsorship/publicity, appearance in films/TV</a:t>
            </a:r>
            <a:endParaRPr lang="it-IT" sz="1600" dirty="0"/>
          </a:p>
        </p:txBody>
      </p:sp>
    </p:spTree>
    <p:extLst>
      <p:ext uri="{BB962C8B-B14F-4D97-AF65-F5344CB8AC3E}">
        <p14:creationId xmlns:p14="http://schemas.microsoft.com/office/powerpoint/2010/main" val="3561605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70EEA0-9ED4-2DD3-AD6D-0F8C85060909}"/>
              </a:ext>
            </a:extLst>
          </p:cNvPr>
          <p:cNvSpPr>
            <a:spLocks noGrp="1"/>
          </p:cNvSpPr>
          <p:nvPr>
            <p:ph type="title"/>
          </p:nvPr>
        </p:nvSpPr>
        <p:spPr>
          <a:xfrm>
            <a:off x="0" y="-37862"/>
            <a:ext cx="12192000" cy="702303"/>
          </a:xfrm>
        </p:spPr>
        <p:txBody>
          <a:bodyPr>
            <a:normAutofit/>
          </a:bodyPr>
          <a:lstStyle/>
          <a:p>
            <a:pPr algn="ctr"/>
            <a:r>
              <a:rPr lang="it-IT" b="1" dirty="0" err="1">
                <a:solidFill>
                  <a:schemeClr val="tx1"/>
                </a:solidFill>
                <a:effectLst>
                  <a:outerShdw blurRad="38100" dist="38100" dir="2700000" algn="tl">
                    <a:srgbClr val="000000">
                      <a:alpha val="43137"/>
                    </a:srgbClr>
                  </a:outerShdw>
                </a:effectLst>
              </a:rPr>
              <a:t>What</a:t>
            </a:r>
            <a:r>
              <a:rPr lang="it-IT" b="1" dirty="0">
                <a:solidFill>
                  <a:schemeClr val="tx1"/>
                </a:solidFill>
                <a:effectLst>
                  <a:outerShdw blurRad="38100" dist="38100" dir="2700000" algn="tl">
                    <a:srgbClr val="000000">
                      <a:alpha val="43137"/>
                    </a:srgbClr>
                  </a:outerShdw>
                </a:effectLst>
              </a:rPr>
              <a:t> </a:t>
            </a:r>
            <a:r>
              <a:rPr lang="it-IT" b="1" dirty="0" err="1">
                <a:solidFill>
                  <a:schemeClr val="tx1"/>
                </a:solidFill>
                <a:effectLst>
                  <a:outerShdw blurRad="38100" dist="38100" dir="2700000" algn="tl">
                    <a:srgbClr val="000000">
                      <a:alpha val="43137"/>
                    </a:srgbClr>
                  </a:outerShdw>
                </a:effectLst>
              </a:rPr>
              <a:t>is</a:t>
            </a:r>
            <a:r>
              <a:rPr lang="it-IT" b="1" dirty="0">
                <a:solidFill>
                  <a:schemeClr val="tx1"/>
                </a:solidFill>
                <a:effectLst>
                  <a:outerShdw blurRad="38100" dist="38100" dir="2700000" algn="tl">
                    <a:srgbClr val="000000">
                      <a:alpha val="43137"/>
                    </a:srgbClr>
                  </a:outerShdw>
                </a:effectLst>
              </a:rPr>
              <a:t> MPOWER?</a:t>
            </a:r>
          </a:p>
        </p:txBody>
      </p:sp>
      <p:sp>
        <p:nvSpPr>
          <p:cNvPr id="3" name="Segnaposto contenuto 2">
            <a:extLst>
              <a:ext uri="{FF2B5EF4-FFF2-40B4-BE49-F238E27FC236}">
                <a16:creationId xmlns:a16="http://schemas.microsoft.com/office/drawing/2014/main" id="{ACA088FD-FA08-DFC9-8BC1-3E63AEDF4FC8}"/>
              </a:ext>
            </a:extLst>
          </p:cNvPr>
          <p:cNvSpPr>
            <a:spLocks noGrp="1"/>
          </p:cNvSpPr>
          <p:nvPr>
            <p:ph idx="1"/>
          </p:nvPr>
        </p:nvSpPr>
        <p:spPr>
          <a:xfrm>
            <a:off x="855666" y="772593"/>
            <a:ext cx="10018812" cy="838472"/>
          </a:xfrm>
        </p:spPr>
        <p:txBody>
          <a:bodyPr>
            <a:normAutofit fontScale="92500" lnSpcReduction="20000"/>
          </a:bodyPr>
          <a:lstStyle/>
          <a:p>
            <a:pPr marL="0" indent="0" algn="ctr">
              <a:buNone/>
            </a:pPr>
            <a:r>
              <a:rPr lang="en-US" dirty="0">
                <a:solidFill>
                  <a:schemeClr val="tx1"/>
                </a:solidFill>
              </a:rPr>
              <a:t>MPOWER is a set of tobacco control measures developed by the World Health Organization (WHO) in 2004 to help countries reduce tobacco use, following the articles of the WHO Framework Convention on Tobacco Control.</a:t>
            </a:r>
            <a:endParaRPr lang="it-IT" dirty="0">
              <a:solidFill>
                <a:schemeClr val="tx1"/>
              </a:solidFill>
            </a:endParaRPr>
          </a:p>
        </p:txBody>
      </p:sp>
      <p:pic>
        <p:nvPicPr>
          <p:cNvPr id="7" name="Immagine 6">
            <a:extLst>
              <a:ext uri="{FF2B5EF4-FFF2-40B4-BE49-F238E27FC236}">
                <a16:creationId xmlns:a16="http://schemas.microsoft.com/office/drawing/2014/main" id="{332DA7EF-54F1-9620-D98E-0E0B940FF89A}"/>
              </a:ext>
            </a:extLst>
          </p:cNvPr>
          <p:cNvPicPr>
            <a:picLocks noChangeAspect="1"/>
          </p:cNvPicPr>
          <p:nvPr/>
        </p:nvPicPr>
        <p:blipFill>
          <a:blip r:embed="rId2"/>
          <a:stretch>
            <a:fillRect/>
          </a:stretch>
        </p:blipFill>
        <p:spPr>
          <a:xfrm>
            <a:off x="1076762" y="1744143"/>
            <a:ext cx="10392161" cy="3379635"/>
          </a:xfrm>
          <a:prstGeom prst="rect">
            <a:avLst/>
          </a:prstGeom>
        </p:spPr>
      </p:pic>
      <p:pic>
        <p:nvPicPr>
          <p:cNvPr id="2050" name="Picture 2">
            <a:extLst>
              <a:ext uri="{FF2B5EF4-FFF2-40B4-BE49-F238E27FC236}">
                <a16:creationId xmlns:a16="http://schemas.microsoft.com/office/drawing/2014/main" id="{9A55FA28-423B-23FA-BFD3-7B30A2594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904" y="5231930"/>
            <a:ext cx="1520192" cy="1564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437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53B66-87A5-B339-914D-4F5C17DB6D2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21B80F8-1763-E0B0-97C9-966730897101}"/>
              </a:ext>
            </a:extLst>
          </p:cNvPr>
          <p:cNvSpPr>
            <a:spLocks noGrp="1"/>
          </p:cNvSpPr>
          <p:nvPr>
            <p:ph type="title"/>
          </p:nvPr>
        </p:nvSpPr>
        <p:spPr>
          <a:xfrm>
            <a:off x="0" y="-98323"/>
            <a:ext cx="12192000" cy="761999"/>
          </a:xfrm>
        </p:spPr>
        <p:txBody>
          <a:bodyPr>
            <a:noAutofit/>
          </a:bodyPr>
          <a:lstStyle/>
          <a:p>
            <a:r>
              <a:rPr lang="it-IT" sz="2700" b="1" dirty="0" err="1"/>
              <a:t>Enforcing</a:t>
            </a:r>
            <a:r>
              <a:rPr lang="it-IT" sz="2700" b="1" dirty="0"/>
              <a:t>: </a:t>
            </a:r>
            <a:r>
              <a:rPr lang="en-US" sz="2800" b="1" dirty="0"/>
              <a:t>legal requirement of fines for violations (2022)</a:t>
            </a:r>
            <a:endParaRPr lang="it-IT" sz="2700" b="1" dirty="0"/>
          </a:p>
        </p:txBody>
      </p:sp>
      <p:sp>
        <p:nvSpPr>
          <p:cNvPr id="8" name="CasellaDiTesto 7">
            <a:extLst>
              <a:ext uri="{FF2B5EF4-FFF2-40B4-BE49-F238E27FC236}">
                <a16:creationId xmlns:a16="http://schemas.microsoft.com/office/drawing/2014/main" id="{F81D1147-DDE5-EB4E-EEE4-890FC53D5ECD}"/>
              </a:ext>
            </a:extLst>
          </p:cNvPr>
          <p:cNvSpPr txBox="1"/>
          <p:nvPr/>
        </p:nvSpPr>
        <p:spPr>
          <a:xfrm>
            <a:off x="1984069" y="5541340"/>
            <a:ext cx="8223864"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legal requirement of fines is widespread but uneven across regions.</a:t>
            </a:r>
          </a:p>
          <a:p>
            <a:pPr marL="285750" indent="-285750">
              <a:buFont typeface="Arial" panose="020B0604020202020204" pitchFamily="34" charset="0"/>
              <a:buChar char="•"/>
            </a:pPr>
            <a:r>
              <a:rPr lang="en-US" sz="1600" dirty="0"/>
              <a:t>Direct advertising is often better covered than P&amp;S, </a:t>
            </a:r>
            <a:r>
              <a:rPr lang="en-US" sz="1600" dirty="0" err="1"/>
              <a:t>signalling</a:t>
            </a:r>
            <a:r>
              <a:rPr lang="en-US" sz="1600" dirty="0"/>
              <a:t> a weak point in TAPS enforcement.</a:t>
            </a:r>
          </a:p>
          <a:p>
            <a:pPr marL="285750" indent="-285750">
              <a:buFont typeface="Arial" panose="020B0604020202020204" pitchFamily="34" charset="0"/>
              <a:buChar char="•"/>
            </a:pPr>
            <a:r>
              <a:rPr lang="en-US" sz="1600" dirty="0"/>
              <a:t>Policy takeaway: align fine requirements across direct and P&amp;S to prevent marketing displacement and ensure consistent bans. </a:t>
            </a:r>
            <a:endParaRPr lang="it-IT" sz="1600" dirty="0"/>
          </a:p>
        </p:txBody>
      </p:sp>
      <p:pic>
        <p:nvPicPr>
          <p:cNvPr id="4" name="Immagine 3">
            <a:extLst>
              <a:ext uri="{FF2B5EF4-FFF2-40B4-BE49-F238E27FC236}">
                <a16:creationId xmlns:a16="http://schemas.microsoft.com/office/drawing/2014/main" id="{08A9E2F3-CC56-1A1D-32AD-7D7F7C232CEC}"/>
              </a:ext>
            </a:extLst>
          </p:cNvPr>
          <p:cNvPicPr>
            <a:picLocks noChangeAspect="1"/>
          </p:cNvPicPr>
          <p:nvPr/>
        </p:nvPicPr>
        <p:blipFill>
          <a:blip r:embed="rId2"/>
          <a:stretch>
            <a:fillRect/>
          </a:stretch>
        </p:blipFill>
        <p:spPr>
          <a:xfrm>
            <a:off x="1984068" y="624349"/>
            <a:ext cx="8223864" cy="4860025"/>
          </a:xfrm>
          <a:prstGeom prst="rect">
            <a:avLst/>
          </a:prstGeom>
        </p:spPr>
      </p:pic>
    </p:spTree>
    <p:extLst>
      <p:ext uri="{BB962C8B-B14F-4D97-AF65-F5344CB8AC3E}">
        <p14:creationId xmlns:p14="http://schemas.microsoft.com/office/powerpoint/2010/main" val="1622405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87EE0-731F-0A33-5F66-F8BCC88549D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BBA73F1-5FAC-18B6-6CA8-DEC9865C60A1}"/>
              </a:ext>
            </a:extLst>
          </p:cNvPr>
          <p:cNvSpPr>
            <a:spLocks noGrp="1"/>
          </p:cNvSpPr>
          <p:nvPr>
            <p:ph type="title"/>
          </p:nvPr>
        </p:nvSpPr>
        <p:spPr>
          <a:xfrm>
            <a:off x="0" y="0"/>
            <a:ext cx="12192000" cy="761999"/>
          </a:xfrm>
        </p:spPr>
        <p:txBody>
          <a:bodyPr>
            <a:noAutofit/>
          </a:bodyPr>
          <a:lstStyle/>
          <a:p>
            <a:r>
              <a:rPr lang="it-IT" sz="2700" b="1" dirty="0" err="1"/>
              <a:t>Enforcing</a:t>
            </a:r>
            <a:r>
              <a:rPr lang="it-IT" sz="2700" b="1" dirty="0"/>
              <a:t>: </a:t>
            </a:r>
            <a:r>
              <a:rPr lang="en-US" sz="2800" b="1" dirty="0"/>
              <a:t>policy bundle - bans on Internet advertising and POS display (1)</a:t>
            </a:r>
            <a:endParaRPr lang="it-IT" sz="2700" b="1" dirty="0"/>
          </a:p>
        </p:txBody>
      </p:sp>
      <p:pic>
        <p:nvPicPr>
          <p:cNvPr id="5" name="Immagine 4">
            <a:extLst>
              <a:ext uri="{FF2B5EF4-FFF2-40B4-BE49-F238E27FC236}">
                <a16:creationId xmlns:a16="http://schemas.microsoft.com/office/drawing/2014/main" id="{1971BB6E-F8A1-CCB3-39FE-001C077C9AB9}"/>
              </a:ext>
            </a:extLst>
          </p:cNvPr>
          <p:cNvPicPr>
            <a:picLocks noChangeAspect="1"/>
          </p:cNvPicPr>
          <p:nvPr/>
        </p:nvPicPr>
        <p:blipFill>
          <a:blip r:embed="rId2"/>
          <a:stretch>
            <a:fillRect/>
          </a:stretch>
        </p:blipFill>
        <p:spPr>
          <a:xfrm>
            <a:off x="340384" y="761999"/>
            <a:ext cx="8976584" cy="5851824"/>
          </a:xfrm>
          <a:prstGeom prst="rect">
            <a:avLst/>
          </a:prstGeom>
        </p:spPr>
      </p:pic>
      <p:pic>
        <p:nvPicPr>
          <p:cNvPr id="7" name="Immagine 6">
            <a:extLst>
              <a:ext uri="{FF2B5EF4-FFF2-40B4-BE49-F238E27FC236}">
                <a16:creationId xmlns:a16="http://schemas.microsoft.com/office/drawing/2014/main" id="{FB233271-BC4F-1FC2-817A-AB754ED31667}"/>
              </a:ext>
            </a:extLst>
          </p:cNvPr>
          <p:cNvPicPr>
            <a:picLocks noChangeAspect="1"/>
          </p:cNvPicPr>
          <p:nvPr/>
        </p:nvPicPr>
        <p:blipFill>
          <a:blip r:embed="rId3"/>
          <a:stretch>
            <a:fillRect/>
          </a:stretch>
        </p:blipFill>
        <p:spPr>
          <a:xfrm>
            <a:off x="9316968" y="761999"/>
            <a:ext cx="2811002" cy="1390388"/>
          </a:xfrm>
          <a:prstGeom prst="rect">
            <a:avLst/>
          </a:prstGeom>
        </p:spPr>
      </p:pic>
    </p:spTree>
    <p:extLst>
      <p:ext uri="{BB962C8B-B14F-4D97-AF65-F5344CB8AC3E}">
        <p14:creationId xmlns:p14="http://schemas.microsoft.com/office/powerpoint/2010/main" val="177148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EE5D8-FE88-81D4-68C1-EB2C5C45E89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46405A2-D844-8C47-FAD9-8F08E66DD060}"/>
              </a:ext>
            </a:extLst>
          </p:cNvPr>
          <p:cNvSpPr>
            <a:spLocks noGrp="1"/>
          </p:cNvSpPr>
          <p:nvPr>
            <p:ph type="title"/>
          </p:nvPr>
        </p:nvSpPr>
        <p:spPr>
          <a:xfrm>
            <a:off x="0" y="0"/>
            <a:ext cx="12192000" cy="761999"/>
          </a:xfrm>
        </p:spPr>
        <p:txBody>
          <a:bodyPr>
            <a:noAutofit/>
          </a:bodyPr>
          <a:lstStyle/>
          <a:p>
            <a:r>
              <a:rPr lang="it-IT" sz="2700" b="1" dirty="0" err="1"/>
              <a:t>Enforcing</a:t>
            </a:r>
            <a:r>
              <a:rPr lang="it-IT" sz="2700" b="1" dirty="0"/>
              <a:t>: </a:t>
            </a:r>
            <a:r>
              <a:rPr lang="en-US" sz="2800" b="1" dirty="0"/>
              <a:t>policy bundle - bans on Internet advertising and POS display (2)</a:t>
            </a:r>
            <a:endParaRPr lang="it-IT" sz="2700" b="1" dirty="0"/>
          </a:p>
        </p:txBody>
      </p:sp>
      <p:pic>
        <p:nvPicPr>
          <p:cNvPr id="8" name="Immagine 7">
            <a:extLst>
              <a:ext uri="{FF2B5EF4-FFF2-40B4-BE49-F238E27FC236}">
                <a16:creationId xmlns:a16="http://schemas.microsoft.com/office/drawing/2014/main" id="{C4913E37-C95F-DA16-16F1-6194FE5CE38B}"/>
              </a:ext>
            </a:extLst>
          </p:cNvPr>
          <p:cNvPicPr>
            <a:picLocks noChangeAspect="1"/>
          </p:cNvPicPr>
          <p:nvPr/>
        </p:nvPicPr>
        <p:blipFill>
          <a:blip r:embed="rId2"/>
          <a:stretch>
            <a:fillRect/>
          </a:stretch>
        </p:blipFill>
        <p:spPr>
          <a:xfrm>
            <a:off x="0" y="1227219"/>
            <a:ext cx="8552758" cy="4997117"/>
          </a:xfrm>
          <a:prstGeom prst="rect">
            <a:avLst/>
          </a:prstGeom>
        </p:spPr>
      </p:pic>
      <p:sp>
        <p:nvSpPr>
          <p:cNvPr id="9" name="CasellaDiTesto 8">
            <a:extLst>
              <a:ext uri="{FF2B5EF4-FFF2-40B4-BE49-F238E27FC236}">
                <a16:creationId xmlns:a16="http://schemas.microsoft.com/office/drawing/2014/main" id="{FFBC0C26-7978-AD60-76EF-6B8EC1E074B5}"/>
              </a:ext>
            </a:extLst>
          </p:cNvPr>
          <p:cNvSpPr txBox="1"/>
          <p:nvPr/>
        </p:nvSpPr>
        <p:spPr>
          <a:xfrm>
            <a:off x="8552758" y="1463619"/>
            <a:ext cx="3689684" cy="4524315"/>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most common bundle is Internet = yes / POS = no → a storefront loophole remains. </a:t>
            </a:r>
          </a:p>
          <a:p>
            <a:pPr marL="285750" indent="-285750">
              <a:buFont typeface="Arial" panose="020B0604020202020204" pitchFamily="34" charset="0"/>
              <a:buChar char="•"/>
            </a:pPr>
            <a:r>
              <a:rPr lang="en-US" sz="1600" dirty="0"/>
              <a:t>Internet = yes / POS = yes is present but not dominant; comparatively stronger in some mature regions (e.g., Europe, Western Pacific).</a:t>
            </a:r>
          </a:p>
          <a:p>
            <a:pPr marL="285750" indent="-285750">
              <a:buFont typeface="Arial" panose="020B0604020202020204" pitchFamily="34" charset="0"/>
              <a:buChar char="•"/>
            </a:pPr>
            <a:r>
              <a:rPr lang="en-US" sz="1600" dirty="0"/>
              <a:t>POS = yes without Internet is rare everywhere.</a:t>
            </a:r>
          </a:p>
          <a:p>
            <a:pPr marL="285750" indent="-285750">
              <a:buFont typeface="Arial" panose="020B0604020202020204" pitchFamily="34" charset="0"/>
              <a:buChar char="•"/>
            </a:pPr>
            <a:r>
              <a:rPr lang="en-US" sz="1600" dirty="0"/>
              <a:t>Several regions still show Internet = no / POS = no, indicating incomplete uptake.</a:t>
            </a:r>
          </a:p>
          <a:p>
            <a:pPr marL="285750" indent="-285750">
              <a:buFont typeface="Arial" panose="020B0604020202020204" pitchFamily="34" charset="0"/>
              <a:buChar char="•"/>
            </a:pPr>
            <a:r>
              <a:rPr lang="en-US" sz="1600" dirty="0"/>
              <a:t>Effectiveness improves when both measures are combined; prioritize closing POS, updating Internet bans (social media, influencers, cross-border ads), and aligning fines/inspections.</a:t>
            </a:r>
            <a:endParaRPr lang="it-IT" sz="1600" dirty="0"/>
          </a:p>
        </p:txBody>
      </p:sp>
    </p:spTree>
    <p:extLst>
      <p:ext uri="{BB962C8B-B14F-4D97-AF65-F5344CB8AC3E}">
        <p14:creationId xmlns:p14="http://schemas.microsoft.com/office/powerpoint/2010/main" val="3240810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ECD85-6AC3-3953-1DA4-4C86B70587B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0FE8A86-35B2-AD5B-54A7-48180B7443F9}"/>
              </a:ext>
            </a:extLst>
          </p:cNvPr>
          <p:cNvSpPr>
            <a:spLocks noGrp="1"/>
          </p:cNvSpPr>
          <p:nvPr>
            <p:ph type="title"/>
          </p:nvPr>
        </p:nvSpPr>
        <p:spPr>
          <a:xfrm>
            <a:off x="0" y="0"/>
            <a:ext cx="12192000" cy="761999"/>
          </a:xfrm>
        </p:spPr>
        <p:txBody>
          <a:bodyPr>
            <a:noAutofit/>
          </a:bodyPr>
          <a:lstStyle/>
          <a:p>
            <a:r>
              <a:rPr lang="it-IT" sz="2700" b="1" dirty="0" err="1"/>
              <a:t>Raising</a:t>
            </a:r>
            <a:r>
              <a:rPr lang="it-IT" sz="2700" b="1" dirty="0"/>
              <a:t>: </a:t>
            </a:r>
            <a:r>
              <a:rPr lang="en-US" sz="2800" b="1" dirty="0"/>
              <a:t>average score by WHO region over time</a:t>
            </a:r>
            <a:endParaRPr lang="it-IT" sz="2700" b="1" dirty="0"/>
          </a:p>
        </p:txBody>
      </p:sp>
      <p:sp>
        <p:nvSpPr>
          <p:cNvPr id="3" name="CasellaDiTesto 2">
            <a:extLst>
              <a:ext uri="{FF2B5EF4-FFF2-40B4-BE49-F238E27FC236}">
                <a16:creationId xmlns:a16="http://schemas.microsoft.com/office/drawing/2014/main" id="{A3AB6A67-8FE6-2471-C18D-AF8B19FC8107}"/>
              </a:ext>
            </a:extLst>
          </p:cNvPr>
          <p:cNvSpPr txBox="1"/>
          <p:nvPr/>
        </p:nvSpPr>
        <p:spPr>
          <a:xfrm rot="10800000" flipV="1">
            <a:off x="8270591" y="2003923"/>
            <a:ext cx="3993436" cy="3293209"/>
          </a:xfrm>
          <a:prstGeom prst="rect">
            <a:avLst/>
          </a:prstGeom>
          <a:noFill/>
        </p:spPr>
        <p:txBody>
          <a:bodyPr wrap="square" rtlCol="0">
            <a:spAutoFit/>
          </a:bodyPr>
          <a:lstStyle/>
          <a:p>
            <a:pPr marL="285750" indent="-285750">
              <a:buFont typeface="Arial" panose="020B0604020202020204" pitchFamily="34" charset="0"/>
              <a:buChar char="•"/>
            </a:pPr>
            <a:r>
              <a:rPr lang="en-US" sz="1600" dirty="0"/>
              <a:t>Europe is the consistent leader, rising to about 4.5 in 2020–2022 (close to the &gt;75% class).</a:t>
            </a:r>
          </a:p>
          <a:p>
            <a:pPr marL="285750" indent="-285750">
              <a:buFont typeface="Arial" panose="020B0604020202020204" pitchFamily="34" charset="0"/>
              <a:buChar char="•"/>
            </a:pPr>
            <a:r>
              <a:rPr lang="en-US" sz="1600" dirty="0"/>
              <a:t>Western Pacific runs second at ~3.6–3.7: step-up in 2014–2016, slight dip in 2018–2020, uptick in 2022.</a:t>
            </a:r>
          </a:p>
          <a:p>
            <a:pPr marL="285750" indent="-285750">
              <a:buFont typeface="Arial" panose="020B0604020202020204" pitchFamily="34" charset="0"/>
              <a:buChar char="•"/>
            </a:pPr>
            <a:r>
              <a:rPr lang="en-US" sz="1600" dirty="0"/>
              <a:t>South-East Asia remains stable around ~3.4–3.5, with a mild softening after 2018. </a:t>
            </a:r>
          </a:p>
          <a:p>
            <a:pPr marL="285750" indent="-285750">
              <a:buFont typeface="Arial" panose="020B0604020202020204" pitchFamily="34" charset="0"/>
              <a:buChar char="•"/>
            </a:pPr>
            <a:r>
              <a:rPr lang="en-US" sz="1600" dirty="0"/>
              <a:t>Americas are flat near ~3.3–3.4.</a:t>
            </a:r>
          </a:p>
          <a:p>
            <a:pPr marL="285750" indent="-285750">
              <a:buFont typeface="Arial" panose="020B0604020202020204" pitchFamily="34" charset="0"/>
              <a:buChar char="•"/>
            </a:pPr>
            <a:r>
              <a:rPr lang="en-US" sz="1600" dirty="0"/>
              <a:t>Eastern Mediterranean shows a strong catch-up after 2016 (from ~3.0 to ~3.7 by 2022).</a:t>
            </a:r>
            <a:endParaRPr lang="it-IT" sz="1600" dirty="0"/>
          </a:p>
        </p:txBody>
      </p:sp>
      <p:pic>
        <p:nvPicPr>
          <p:cNvPr id="5" name="Immagine 4">
            <a:extLst>
              <a:ext uri="{FF2B5EF4-FFF2-40B4-BE49-F238E27FC236}">
                <a16:creationId xmlns:a16="http://schemas.microsoft.com/office/drawing/2014/main" id="{D13C3D9A-B35A-E7C1-D56A-5081F5FF8CD1}"/>
              </a:ext>
            </a:extLst>
          </p:cNvPr>
          <p:cNvPicPr>
            <a:picLocks noChangeAspect="1"/>
          </p:cNvPicPr>
          <p:nvPr/>
        </p:nvPicPr>
        <p:blipFill>
          <a:blip r:embed="rId2"/>
          <a:stretch>
            <a:fillRect/>
          </a:stretch>
        </p:blipFill>
        <p:spPr>
          <a:xfrm>
            <a:off x="0" y="1101990"/>
            <a:ext cx="8270591" cy="4925184"/>
          </a:xfrm>
          <a:prstGeom prst="rect">
            <a:avLst/>
          </a:prstGeom>
        </p:spPr>
      </p:pic>
    </p:spTree>
    <p:extLst>
      <p:ext uri="{BB962C8B-B14F-4D97-AF65-F5344CB8AC3E}">
        <p14:creationId xmlns:p14="http://schemas.microsoft.com/office/powerpoint/2010/main" val="3812109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CD364-0AE7-BDE0-6C79-BFBCB442262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24EE4B1-2D4D-A2AA-8417-80153AF23CC3}"/>
              </a:ext>
            </a:extLst>
          </p:cNvPr>
          <p:cNvSpPr>
            <a:spLocks noGrp="1"/>
          </p:cNvSpPr>
          <p:nvPr>
            <p:ph type="title"/>
          </p:nvPr>
        </p:nvSpPr>
        <p:spPr>
          <a:xfrm>
            <a:off x="0" y="0"/>
            <a:ext cx="12192000" cy="761999"/>
          </a:xfrm>
        </p:spPr>
        <p:txBody>
          <a:bodyPr>
            <a:noAutofit/>
          </a:bodyPr>
          <a:lstStyle/>
          <a:p>
            <a:r>
              <a:rPr lang="it-IT" sz="2700" b="1" dirty="0" err="1"/>
              <a:t>Raising</a:t>
            </a:r>
            <a:r>
              <a:rPr lang="it-IT" sz="2700" b="1" dirty="0"/>
              <a:t>: </a:t>
            </a:r>
            <a:r>
              <a:rPr lang="en-US" sz="2800" b="1" dirty="0"/>
              <a:t>Distribution of total tax burden on cigarettes (2022) </a:t>
            </a:r>
            <a:endParaRPr lang="it-IT" sz="2700" b="1" dirty="0"/>
          </a:p>
        </p:txBody>
      </p:sp>
      <p:sp>
        <p:nvSpPr>
          <p:cNvPr id="3" name="CasellaDiTesto 2">
            <a:extLst>
              <a:ext uri="{FF2B5EF4-FFF2-40B4-BE49-F238E27FC236}">
                <a16:creationId xmlns:a16="http://schemas.microsoft.com/office/drawing/2014/main" id="{8474AF0F-2E0F-EEAC-9690-D6EE77556C46}"/>
              </a:ext>
            </a:extLst>
          </p:cNvPr>
          <p:cNvSpPr txBox="1"/>
          <p:nvPr/>
        </p:nvSpPr>
        <p:spPr>
          <a:xfrm rot="10800000" flipV="1">
            <a:off x="8281368" y="2052556"/>
            <a:ext cx="4014952" cy="2831544"/>
          </a:xfrm>
          <a:prstGeom prst="rect">
            <a:avLst/>
          </a:prstGeom>
          <a:noFill/>
        </p:spPr>
        <p:txBody>
          <a:bodyPr wrap="square" rtlCol="0">
            <a:spAutoFit/>
          </a:bodyPr>
          <a:lstStyle/>
          <a:p>
            <a:pPr marL="285750" indent="-285750">
              <a:buFont typeface="Arial" panose="020B0604020202020204" pitchFamily="34" charset="0"/>
              <a:buChar char="•"/>
            </a:pPr>
            <a:r>
              <a:rPr lang="en-US" sz="1600" dirty="0"/>
              <a:t>Global median: 55.8% → below the WHO benchmark ≥75%.</a:t>
            </a:r>
          </a:p>
          <a:p>
            <a:pPr marL="285750" indent="-285750">
              <a:buFont typeface="Arial" panose="020B0604020202020204" pitchFamily="34" charset="0"/>
              <a:buChar char="•"/>
            </a:pPr>
            <a:r>
              <a:rPr lang="en-US" sz="1600" dirty="0"/>
              <a:t>Wide dispersion: many countries at 25–60%, with a noticeable mass around 65–</a:t>
            </a:r>
          </a:p>
          <a:p>
            <a:pPr marL="285750" indent="-285750">
              <a:buFont typeface="Arial" panose="020B0604020202020204" pitchFamily="34" charset="0"/>
              <a:buChar char="•"/>
            </a:pPr>
            <a:r>
              <a:rPr lang="en-US" sz="1600" dirty="0"/>
              <a:t>85%.</a:t>
            </a:r>
          </a:p>
          <a:p>
            <a:pPr marL="285750" indent="-285750">
              <a:buFont typeface="Arial" panose="020B0604020202020204" pitchFamily="34" charset="0"/>
              <a:buChar char="•"/>
            </a:pPr>
            <a:r>
              <a:rPr lang="en-US" sz="1600" dirty="0"/>
              <a:t>Left tail: a few countries &lt;25%, indicating substantial headroom to raise taxes.</a:t>
            </a:r>
          </a:p>
          <a:p>
            <a:pPr marL="285750" indent="-285750">
              <a:buFont typeface="Arial" panose="020B0604020202020204" pitchFamily="34" charset="0"/>
              <a:buChar char="•"/>
            </a:pPr>
            <a:r>
              <a:rPr lang="en-US" sz="1600" dirty="0"/>
              <a:t>Countries at ≥75% remain a minority; scope to increase excise and index</a:t>
            </a:r>
          </a:p>
          <a:p>
            <a:pPr marL="285750" indent="-285750">
              <a:buFont typeface="Arial" panose="020B0604020202020204" pitchFamily="34" charset="0"/>
              <a:buChar char="•"/>
            </a:pPr>
            <a:r>
              <a:rPr lang="en-US" sz="1600" dirty="0"/>
              <a:t>regularly.</a:t>
            </a:r>
            <a:endParaRPr lang="it-IT" sz="1600" dirty="0"/>
          </a:p>
        </p:txBody>
      </p:sp>
      <p:pic>
        <p:nvPicPr>
          <p:cNvPr id="6" name="Immagine 5">
            <a:extLst>
              <a:ext uri="{FF2B5EF4-FFF2-40B4-BE49-F238E27FC236}">
                <a16:creationId xmlns:a16="http://schemas.microsoft.com/office/drawing/2014/main" id="{D6D1FAEF-4297-7B3A-40FC-A2DF62614E1B}"/>
              </a:ext>
            </a:extLst>
          </p:cNvPr>
          <p:cNvPicPr>
            <a:picLocks noChangeAspect="1"/>
          </p:cNvPicPr>
          <p:nvPr/>
        </p:nvPicPr>
        <p:blipFill>
          <a:blip r:embed="rId2"/>
          <a:stretch>
            <a:fillRect/>
          </a:stretch>
        </p:blipFill>
        <p:spPr>
          <a:xfrm>
            <a:off x="-1" y="1071884"/>
            <a:ext cx="8153549" cy="4792888"/>
          </a:xfrm>
          <a:prstGeom prst="rect">
            <a:avLst/>
          </a:prstGeom>
        </p:spPr>
      </p:pic>
    </p:spTree>
    <p:extLst>
      <p:ext uri="{BB962C8B-B14F-4D97-AF65-F5344CB8AC3E}">
        <p14:creationId xmlns:p14="http://schemas.microsoft.com/office/powerpoint/2010/main" val="518924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06EAD-7A72-D429-2564-54C10A4F02B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CB19B50-8356-DD1F-2126-5D7905A34FF1}"/>
              </a:ext>
            </a:extLst>
          </p:cNvPr>
          <p:cNvSpPr>
            <a:spLocks noGrp="1"/>
          </p:cNvSpPr>
          <p:nvPr>
            <p:ph type="title"/>
          </p:nvPr>
        </p:nvSpPr>
        <p:spPr>
          <a:xfrm>
            <a:off x="0" y="0"/>
            <a:ext cx="12192000" cy="761999"/>
          </a:xfrm>
        </p:spPr>
        <p:txBody>
          <a:bodyPr>
            <a:noAutofit/>
          </a:bodyPr>
          <a:lstStyle/>
          <a:p>
            <a:r>
              <a:rPr lang="it-IT" sz="2700" b="1" dirty="0" err="1"/>
              <a:t>Raising</a:t>
            </a:r>
            <a:r>
              <a:rPr lang="it-IT" sz="2700" b="1" dirty="0"/>
              <a:t>: </a:t>
            </a:r>
            <a:r>
              <a:rPr lang="en-US" sz="2800" b="1" dirty="0"/>
              <a:t>cigarette price vs tax share (2022)</a:t>
            </a:r>
            <a:endParaRPr lang="it-IT" sz="2700" b="1" dirty="0"/>
          </a:p>
        </p:txBody>
      </p:sp>
      <p:sp>
        <p:nvSpPr>
          <p:cNvPr id="3" name="CasellaDiTesto 2">
            <a:extLst>
              <a:ext uri="{FF2B5EF4-FFF2-40B4-BE49-F238E27FC236}">
                <a16:creationId xmlns:a16="http://schemas.microsoft.com/office/drawing/2014/main" id="{F05A31EE-12E0-55E0-7913-343411B115BC}"/>
              </a:ext>
            </a:extLst>
          </p:cNvPr>
          <p:cNvSpPr txBox="1"/>
          <p:nvPr/>
        </p:nvSpPr>
        <p:spPr>
          <a:xfrm rot="10800000" flipV="1">
            <a:off x="8153548" y="1944833"/>
            <a:ext cx="4014952" cy="3046988"/>
          </a:xfrm>
          <a:prstGeom prst="rect">
            <a:avLst/>
          </a:prstGeom>
          <a:noFill/>
        </p:spPr>
        <p:txBody>
          <a:bodyPr wrap="square" rtlCol="0">
            <a:spAutoFit/>
          </a:bodyPr>
          <a:lstStyle/>
          <a:p>
            <a:pPr marL="285750" indent="-285750">
              <a:buFont typeface="Arial" panose="020B0604020202020204" pitchFamily="34" charset="0"/>
              <a:buChar char="•"/>
            </a:pPr>
            <a:r>
              <a:rPr lang="en-US" sz="1600" dirty="0"/>
              <a:t>Overall positive association: higher prices generally pair with higher tax shares, but variance is large.</a:t>
            </a:r>
          </a:p>
          <a:p>
            <a:pPr marL="285750" indent="-285750">
              <a:buFont typeface="Arial" panose="020B0604020202020204" pitchFamily="34" charset="0"/>
              <a:buChar char="•"/>
            </a:pPr>
            <a:r>
              <a:rPr lang="en-US" sz="1600" dirty="0"/>
              <a:t>High outlier: Australia — highest price with tax share &gt;75%.</a:t>
            </a:r>
          </a:p>
          <a:p>
            <a:pPr marL="285750" indent="-285750">
              <a:buFont typeface="Arial" panose="020B0604020202020204" pitchFamily="34" charset="0"/>
              <a:buChar char="•"/>
            </a:pPr>
            <a:r>
              <a:rPr lang="en-US" sz="1600" dirty="0"/>
              <a:t>Low outlier: Cuba — lowest price with very low tax share.</a:t>
            </a:r>
          </a:p>
          <a:p>
            <a:pPr marL="285750" indent="-285750">
              <a:buFont typeface="Arial" panose="020B0604020202020204" pitchFamily="34" charset="0"/>
              <a:buChar char="•"/>
            </a:pPr>
            <a:r>
              <a:rPr lang="en-US" sz="1600" dirty="0"/>
              <a:t>Italy: about $6.1 and ~76.7% taxes — above the WHO benchmark (≥75%).</a:t>
            </a:r>
          </a:p>
          <a:p>
            <a:pPr marL="285750" indent="-285750">
              <a:buFont typeface="Arial" panose="020B0604020202020204" pitchFamily="34" charset="0"/>
              <a:buChar char="•"/>
            </a:pPr>
            <a:r>
              <a:rPr lang="en-US" sz="1600" dirty="0"/>
              <a:t>Differences reflect excise mix (specific vs ad valorem), pre-tax price levels, income, and exchange-rate effects.</a:t>
            </a:r>
            <a:endParaRPr lang="it-IT" sz="1600" dirty="0"/>
          </a:p>
        </p:txBody>
      </p:sp>
      <p:pic>
        <p:nvPicPr>
          <p:cNvPr id="5" name="Immagine 4">
            <a:extLst>
              <a:ext uri="{FF2B5EF4-FFF2-40B4-BE49-F238E27FC236}">
                <a16:creationId xmlns:a16="http://schemas.microsoft.com/office/drawing/2014/main" id="{9486036F-004C-C2AC-1223-8053568B5035}"/>
              </a:ext>
            </a:extLst>
          </p:cNvPr>
          <p:cNvPicPr>
            <a:picLocks noChangeAspect="1"/>
          </p:cNvPicPr>
          <p:nvPr/>
        </p:nvPicPr>
        <p:blipFill>
          <a:blip r:embed="rId2"/>
          <a:stretch>
            <a:fillRect/>
          </a:stretch>
        </p:blipFill>
        <p:spPr>
          <a:xfrm>
            <a:off x="-22702" y="909632"/>
            <a:ext cx="8122308" cy="5038736"/>
          </a:xfrm>
          <a:prstGeom prst="rect">
            <a:avLst/>
          </a:prstGeom>
        </p:spPr>
      </p:pic>
    </p:spTree>
    <p:extLst>
      <p:ext uri="{BB962C8B-B14F-4D97-AF65-F5344CB8AC3E}">
        <p14:creationId xmlns:p14="http://schemas.microsoft.com/office/powerpoint/2010/main" val="2912699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33DC6-0E36-7945-F768-897398862FD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120B22B-B61D-62E8-B0BB-F3ECBE043C6D}"/>
              </a:ext>
            </a:extLst>
          </p:cNvPr>
          <p:cNvSpPr>
            <a:spLocks noGrp="1"/>
          </p:cNvSpPr>
          <p:nvPr>
            <p:ph type="title"/>
          </p:nvPr>
        </p:nvSpPr>
        <p:spPr>
          <a:xfrm>
            <a:off x="0" y="0"/>
            <a:ext cx="12192000" cy="761999"/>
          </a:xfrm>
        </p:spPr>
        <p:txBody>
          <a:bodyPr>
            <a:noAutofit/>
          </a:bodyPr>
          <a:lstStyle/>
          <a:p>
            <a:r>
              <a:rPr lang="it-IT" sz="2700" b="1" dirty="0" err="1"/>
              <a:t>Raising</a:t>
            </a:r>
            <a:r>
              <a:rPr lang="it-IT" sz="2700" b="1" dirty="0"/>
              <a:t>: </a:t>
            </a:r>
            <a:r>
              <a:rPr lang="en-US" sz="2800" b="1" dirty="0"/>
              <a:t>total tax burden by WHO Region (2022)</a:t>
            </a:r>
            <a:endParaRPr lang="it-IT" sz="2700" b="1" dirty="0"/>
          </a:p>
        </p:txBody>
      </p:sp>
      <p:sp>
        <p:nvSpPr>
          <p:cNvPr id="3" name="CasellaDiTesto 2">
            <a:extLst>
              <a:ext uri="{FF2B5EF4-FFF2-40B4-BE49-F238E27FC236}">
                <a16:creationId xmlns:a16="http://schemas.microsoft.com/office/drawing/2014/main" id="{3738191F-51E3-04DD-3EB3-2CCF47938C6E}"/>
              </a:ext>
            </a:extLst>
          </p:cNvPr>
          <p:cNvSpPr txBox="1"/>
          <p:nvPr/>
        </p:nvSpPr>
        <p:spPr>
          <a:xfrm rot="10800000" flipV="1">
            <a:off x="8080567" y="1529333"/>
            <a:ext cx="4014952" cy="3877985"/>
          </a:xfrm>
          <a:prstGeom prst="rect">
            <a:avLst/>
          </a:prstGeom>
          <a:noFill/>
        </p:spPr>
        <p:txBody>
          <a:bodyPr wrap="square" rtlCol="0">
            <a:spAutoFit/>
          </a:bodyPr>
          <a:lstStyle/>
          <a:p>
            <a:pPr marL="285750" indent="-285750">
              <a:buFont typeface="Arial" panose="020B0604020202020204" pitchFamily="34" charset="0"/>
              <a:buChar char="•"/>
            </a:pPr>
            <a:r>
              <a:rPr lang="en-US" sz="1600" dirty="0"/>
              <a:t>Medians (≈): Europe ~77% (highest, near/above ≥75%); Eastern Mediterranean ~68%; Western Pacific ~50%; South-East Asia ~46%; Americas ~44%; Africa ~38%.</a:t>
            </a:r>
          </a:p>
          <a:p>
            <a:pPr marL="285750" indent="-285750">
              <a:buFont typeface="Arial" panose="020B0604020202020204" pitchFamily="34" charset="0"/>
              <a:buChar char="•"/>
            </a:pPr>
            <a:r>
              <a:rPr lang="en-US" sz="1600" dirty="0"/>
              <a:t>Spread: Eastern Mediterranean and South-East Asia show the widest dispersion; Europe is concentrated at higher levels.</a:t>
            </a:r>
          </a:p>
          <a:p>
            <a:pPr marL="285750" indent="-285750">
              <a:buFont typeface="Arial" panose="020B0604020202020204" pitchFamily="34" charset="0"/>
              <a:buChar char="•"/>
            </a:pPr>
            <a:r>
              <a:rPr lang="en-US" sz="1600" dirty="0"/>
              <a:t>WHO benchmark (≥75%): achieved on average only in Europe; elsewhere it’s confined to upper-quartile countries.</a:t>
            </a:r>
          </a:p>
          <a:p>
            <a:pPr marL="285750" indent="-285750">
              <a:buFont typeface="Arial" panose="020B0604020202020204" pitchFamily="34" charset="0"/>
              <a:buChar char="•"/>
            </a:pPr>
            <a:r>
              <a:rPr lang="en-US" sz="1600" dirty="0"/>
              <a:t>Policy signal: substantial room to raise taxes where medians are &lt;50% (Africa, Americas, SE Asia).</a:t>
            </a:r>
            <a:endParaRPr lang="it-IT" sz="1600" dirty="0"/>
          </a:p>
        </p:txBody>
      </p:sp>
      <p:pic>
        <p:nvPicPr>
          <p:cNvPr id="6" name="Immagine 5">
            <a:extLst>
              <a:ext uri="{FF2B5EF4-FFF2-40B4-BE49-F238E27FC236}">
                <a16:creationId xmlns:a16="http://schemas.microsoft.com/office/drawing/2014/main" id="{624A567B-2AD2-530F-70BF-50BEE4500A89}"/>
              </a:ext>
            </a:extLst>
          </p:cNvPr>
          <p:cNvPicPr>
            <a:picLocks noChangeAspect="1"/>
          </p:cNvPicPr>
          <p:nvPr/>
        </p:nvPicPr>
        <p:blipFill>
          <a:blip r:embed="rId2"/>
          <a:stretch>
            <a:fillRect/>
          </a:stretch>
        </p:blipFill>
        <p:spPr>
          <a:xfrm>
            <a:off x="-13286" y="1012640"/>
            <a:ext cx="8093853" cy="4911372"/>
          </a:xfrm>
          <a:prstGeom prst="rect">
            <a:avLst/>
          </a:prstGeom>
        </p:spPr>
      </p:pic>
    </p:spTree>
    <p:extLst>
      <p:ext uri="{BB962C8B-B14F-4D97-AF65-F5344CB8AC3E}">
        <p14:creationId xmlns:p14="http://schemas.microsoft.com/office/powerpoint/2010/main" val="2387503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D1525-112D-D0F0-49A2-AC339842818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6BD524A-225E-9B8A-FC5E-95B05433AC4F}"/>
              </a:ext>
            </a:extLst>
          </p:cNvPr>
          <p:cNvSpPr>
            <a:spLocks noGrp="1"/>
          </p:cNvSpPr>
          <p:nvPr>
            <p:ph type="title"/>
          </p:nvPr>
        </p:nvSpPr>
        <p:spPr>
          <a:xfrm>
            <a:off x="0" y="0"/>
            <a:ext cx="12192000" cy="761999"/>
          </a:xfrm>
        </p:spPr>
        <p:txBody>
          <a:bodyPr>
            <a:noAutofit/>
          </a:bodyPr>
          <a:lstStyle/>
          <a:p>
            <a:r>
              <a:rPr lang="it-IT" sz="2700" b="1" dirty="0" err="1"/>
              <a:t>Conclusions</a:t>
            </a:r>
            <a:r>
              <a:rPr lang="it-IT" sz="2700" b="1" dirty="0"/>
              <a:t>: Europe, Americas and Western Pacific</a:t>
            </a:r>
          </a:p>
        </p:txBody>
      </p:sp>
      <p:sp>
        <p:nvSpPr>
          <p:cNvPr id="4" name="CasellaDiTesto 3">
            <a:extLst>
              <a:ext uri="{FF2B5EF4-FFF2-40B4-BE49-F238E27FC236}">
                <a16:creationId xmlns:a16="http://schemas.microsoft.com/office/drawing/2014/main" id="{733FBD43-29F7-A64F-5CD2-8A48A54621D2}"/>
              </a:ext>
            </a:extLst>
          </p:cNvPr>
          <p:cNvSpPr txBox="1"/>
          <p:nvPr/>
        </p:nvSpPr>
        <p:spPr>
          <a:xfrm>
            <a:off x="3731342" y="983226"/>
            <a:ext cx="4729316" cy="2308324"/>
          </a:xfrm>
          <a:prstGeom prst="rect">
            <a:avLst/>
          </a:prstGeom>
          <a:noFill/>
        </p:spPr>
        <p:txBody>
          <a:bodyPr wrap="square" rtlCol="0">
            <a:spAutoFit/>
          </a:bodyPr>
          <a:lstStyle/>
          <a:p>
            <a:r>
              <a:rPr lang="en-US" dirty="0"/>
              <a:t>Europe</a:t>
            </a:r>
          </a:p>
          <a:p>
            <a:pPr marL="285750" indent="-285750">
              <a:buFont typeface="Arial" panose="020B0604020202020204" pitchFamily="34" charset="0"/>
              <a:buChar char="•"/>
            </a:pPr>
            <a:r>
              <a:rPr lang="en-US" dirty="0"/>
              <a:t>Taxes: Median ≈77%, above the WHO benchmark (≥75%).</a:t>
            </a:r>
          </a:p>
          <a:p>
            <a:pPr marL="285750" indent="-285750">
              <a:buFont typeface="Arial" panose="020B0604020202020204" pitchFamily="34" charset="0"/>
              <a:buChar char="•"/>
            </a:pPr>
            <a:r>
              <a:rPr lang="en-US" dirty="0"/>
              <a:t>Protection: Smoke-free coverage growing to ~40% (2022).</a:t>
            </a:r>
          </a:p>
          <a:p>
            <a:pPr marL="285750" indent="-285750">
              <a:buFont typeface="Arial" panose="020B0604020202020204" pitchFamily="34" charset="0"/>
              <a:buChar char="•"/>
            </a:pPr>
            <a:r>
              <a:rPr lang="en-US" dirty="0"/>
              <a:t>Strong warnings on packages; prevalence still not low.</a:t>
            </a:r>
          </a:p>
          <a:p>
            <a:endParaRPr lang="en-US" dirty="0"/>
          </a:p>
        </p:txBody>
      </p:sp>
      <p:sp>
        <p:nvSpPr>
          <p:cNvPr id="5" name="CasellaDiTesto 4">
            <a:extLst>
              <a:ext uri="{FF2B5EF4-FFF2-40B4-BE49-F238E27FC236}">
                <a16:creationId xmlns:a16="http://schemas.microsoft.com/office/drawing/2014/main" id="{73F4A78D-BB17-312D-7A1D-568EB25F90AF}"/>
              </a:ext>
            </a:extLst>
          </p:cNvPr>
          <p:cNvSpPr txBox="1"/>
          <p:nvPr/>
        </p:nvSpPr>
        <p:spPr>
          <a:xfrm>
            <a:off x="294968" y="3647767"/>
            <a:ext cx="4530510" cy="2031325"/>
          </a:xfrm>
          <a:prstGeom prst="rect">
            <a:avLst/>
          </a:prstGeom>
          <a:noFill/>
        </p:spPr>
        <p:txBody>
          <a:bodyPr wrap="square" rtlCol="0">
            <a:spAutoFit/>
          </a:bodyPr>
          <a:lstStyle/>
          <a:p>
            <a:r>
              <a:rPr lang="en-US" dirty="0"/>
              <a:t>Western Pacific</a:t>
            </a:r>
          </a:p>
          <a:p>
            <a:pPr marL="285750" indent="-285750">
              <a:buFont typeface="Arial" panose="020B0604020202020204" pitchFamily="34" charset="0"/>
              <a:buChar char="•"/>
            </a:pPr>
            <a:r>
              <a:rPr lang="en-US" dirty="0"/>
              <a:t>Protection: Rising to ~45–46%, then stable from 2018.</a:t>
            </a:r>
          </a:p>
          <a:p>
            <a:pPr marL="285750" indent="-285750">
              <a:buFont typeface="Arial" panose="020B0604020202020204" pitchFamily="34" charset="0"/>
              <a:buChar char="•"/>
            </a:pPr>
            <a:r>
              <a:rPr lang="en-US" dirty="0"/>
              <a:t>Warnings: Good on cigarettes (74%), weaker MDG/SML → inhomogeneity.</a:t>
            </a:r>
          </a:p>
          <a:p>
            <a:pPr marL="285750" indent="-285750">
              <a:buFont typeface="Arial" panose="020B0604020202020204" pitchFamily="34" charset="0"/>
              <a:buChar char="•"/>
            </a:pPr>
            <a:r>
              <a:rPr lang="en-US" dirty="0"/>
              <a:t>Solid but uneven progress across countries.</a:t>
            </a:r>
            <a:endParaRPr lang="it-IT" dirty="0"/>
          </a:p>
        </p:txBody>
      </p:sp>
      <p:sp>
        <p:nvSpPr>
          <p:cNvPr id="7" name="CasellaDiTesto 6">
            <a:extLst>
              <a:ext uri="{FF2B5EF4-FFF2-40B4-BE49-F238E27FC236}">
                <a16:creationId xmlns:a16="http://schemas.microsoft.com/office/drawing/2014/main" id="{FA2E41BC-420A-2AE4-53A9-65822101240E}"/>
              </a:ext>
            </a:extLst>
          </p:cNvPr>
          <p:cNvSpPr txBox="1"/>
          <p:nvPr/>
        </p:nvSpPr>
        <p:spPr>
          <a:xfrm>
            <a:off x="7772400" y="3566450"/>
            <a:ext cx="4530510" cy="2308324"/>
          </a:xfrm>
          <a:prstGeom prst="rect">
            <a:avLst/>
          </a:prstGeom>
          <a:noFill/>
        </p:spPr>
        <p:txBody>
          <a:bodyPr wrap="square" rtlCol="0">
            <a:spAutoFit/>
          </a:bodyPr>
          <a:lstStyle/>
          <a:p>
            <a:r>
              <a:rPr lang="en-US" dirty="0"/>
              <a:t>Americas</a:t>
            </a:r>
          </a:p>
          <a:p>
            <a:pPr marL="285750" indent="-285750">
              <a:buFont typeface="Arial" panose="020B0604020202020204" pitchFamily="34" charset="0"/>
              <a:buChar char="•"/>
            </a:pPr>
            <a:r>
              <a:rPr lang="en-US" dirty="0"/>
              <a:t>Leaders in smoke-free environments: ~75–77% of countries with ≥6/8 locations.</a:t>
            </a:r>
          </a:p>
          <a:p>
            <a:pPr marL="285750" indent="-285750">
              <a:buFont typeface="Arial" panose="020B0604020202020204" pitchFamily="34" charset="0"/>
              <a:buChar char="•"/>
            </a:pPr>
            <a:r>
              <a:rPr lang="en-US" dirty="0"/>
              <a:t>Active enforcement: complaints ~58% (signal of reporting/inspections).</a:t>
            </a:r>
          </a:p>
          <a:p>
            <a:pPr marL="285750" indent="-285750">
              <a:buFont typeface="Arial" panose="020B0604020202020204" pitchFamily="34" charset="0"/>
              <a:buChar char="•"/>
            </a:pPr>
            <a:r>
              <a:rPr lang="en-US" dirty="0"/>
              <a:t>Taxes: median ~44%, room for improvement.</a:t>
            </a:r>
            <a:endParaRPr lang="it-IT" dirty="0"/>
          </a:p>
        </p:txBody>
      </p:sp>
      <p:sp>
        <p:nvSpPr>
          <p:cNvPr id="9" name="Cornice 8">
            <a:extLst>
              <a:ext uri="{FF2B5EF4-FFF2-40B4-BE49-F238E27FC236}">
                <a16:creationId xmlns:a16="http://schemas.microsoft.com/office/drawing/2014/main" id="{F651D2E8-D187-3815-3C7C-5BB08F9EA32E}"/>
              </a:ext>
            </a:extLst>
          </p:cNvPr>
          <p:cNvSpPr/>
          <p:nvPr/>
        </p:nvSpPr>
        <p:spPr>
          <a:xfrm>
            <a:off x="7189839" y="3509267"/>
            <a:ext cx="5002161" cy="2461171"/>
          </a:xfrm>
          <a:prstGeom prst="frame">
            <a:avLst>
              <a:gd name="adj1" fmla="val 4159"/>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0" name="Cornice 9">
            <a:extLst>
              <a:ext uri="{FF2B5EF4-FFF2-40B4-BE49-F238E27FC236}">
                <a16:creationId xmlns:a16="http://schemas.microsoft.com/office/drawing/2014/main" id="{2DE261FF-9E3B-6B99-B0E3-D727AF77CCD4}"/>
              </a:ext>
            </a:extLst>
          </p:cNvPr>
          <p:cNvSpPr/>
          <p:nvPr/>
        </p:nvSpPr>
        <p:spPr>
          <a:xfrm>
            <a:off x="3594919" y="819182"/>
            <a:ext cx="5002161" cy="2461171"/>
          </a:xfrm>
          <a:prstGeom prst="frame">
            <a:avLst>
              <a:gd name="adj1" fmla="val 4159"/>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FF0000"/>
              </a:solidFill>
            </a:endParaRPr>
          </a:p>
        </p:txBody>
      </p:sp>
      <p:sp>
        <p:nvSpPr>
          <p:cNvPr id="11" name="Cornice 10">
            <a:extLst>
              <a:ext uri="{FF2B5EF4-FFF2-40B4-BE49-F238E27FC236}">
                <a16:creationId xmlns:a16="http://schemas.microsoft.com/office/drawing/2014/main" id="{EAFC359F-04C7-E4A0-F0C3-41240C101CF4}"/>
              </a:ext>
            </a:extLst>
          </p:cNvPr>
          <p:cNvSpPr/>
          <p:nvPr/>
        </p:nvSpPr>
        <p:spPr>
          <a:xfrm>
            <a:off x="59142" y="3509267"/>
            <a:ext cx="5002161" cy="2461171"/>
          </a:xfrm>
          <a:prstGeom prst="frame">
            <a:avLst>
              <a:gd name="adj1" fmla="val 4159"/>
            </a:avLst>
          </a:prstGeom>
          <a:solidFill>
            <a:srgbClr val="AE705A"/>
          </a:solidFill>
          <a:ln>
            <a:solidFill>
              <a:srgbClr val="AE705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1501556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C9768-1BB5-3742-5E22-2C3B94D34E4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F6B1060-D2AD-7408-F4AF-645514B72EB3}"/>
              </a:ext>
            </a:extLst>
          </p:cNvPr>
          <p:cNvSpPr>
            <a:spLocks noGrp="1"/>
          </p:cNvSpPr>
          <p:nvPr>
            <p:ph type="title"/>
          </p:nvPr>
        </p:nvSpPr>
        <p:spPr>
          <a:xfrm>
            <a:off x="0" y="0"/>
            <a:ext cx="12192000" cy="761999"/>
          </a:xfrm>
        </p:spPr>
        <p:txBody>
          <a:bodyPr>
            <a:noAutofit/>
          </a:bodyPr>
          <a:lstStyle/>
          <a:p>
            <a:r>
              <a:rPr lang="it-IT" sz="2700" b="1" dirty="0" err="1"/>
              <a:t>Conclusions</a:t>
            </a:r>
            <a:r>
              <a:rPr lang="it-IT" sz="2700" b="1" dirty="0"/>
              <a:t>: South-East Asia, Africa and East </a:t>
            </a:r>
            <a:r>
              <a:rPr lang="it-IT" sz="2700" b="1" dirty="0" err="1"/>
              <a:t>Mediterranean</a:t>
            </a:r>
            <a:endParaRPr lang="it-IT" sz="2700" b="1" dirty="0"/>
          </a:p>
        </p:txBody>
      </p:sp>
      <p:sp>
        <p:nvSpPr>
          <p:cNvPr id="4" name="CasellaDiTesto 3">
            <a:extLst>
              <a:ext uri="{FF2B5EF4-FFF2-40B4-BE49-F238E27FC236}">
                <a16:creationId xmlns:a16="http://schemas.microsoft.com/office/drawing/2014/main" id="{AEC80E47-0982-0F6F-8D3E-938FD5AB91A4}"/>
              </a:ext>
            </a:extLst>
          </p:cNvPr>
          <p:cNvSpPr txBox="1"/>
          <p:nvPr/>
        </p:nvSpPr>
        <p:spPr>
          <a:xfrm>
            <a:off x="3731342" y="983226"/>
            <a:ext cx="4729316" cy="1754326"/>
          </a:xfrm>
          <a:prstGeom prst="rect">
            <a:avLst/>
          </a:prstGeom>
          <a:noFill/>
        </p:spPr>
        <p:txBody>
          <a:bodyPr wrap="square" rtlCol="0">
            <a:spAutoFit/>
          </a:bodyPr>
          <a:lstStyle/>
          <a:p>
            <a:r>
              <a:rPr lang="en-US" dirty="0"/>
              <a:t>South-East Asia</a:t>
            </a:r>
          </a:p>
          <a:p>
            <a:pPr marL="285750" indent="-285750">
              <a:buFont typeface="Arial" panose="020B0604020202020204" pitchFamily="34" charset="0"/>
              <a:buChar char="•"/>
            </a:pPr>
            <a:r>
              <a:rPr lang="en-US" dirty="0"/>
              <a:t>Prevalence: sharp decline (≈30% → 17%).</a:t>
            </a:r>
          </a:p>
          <a:p>
            <a:pPr marL="285750" indent="-285750">
              <a:buFont typeface="Arial" panose="020B0604020202020204" pitchFamily="34" charset="0"/>
              <a:buChar char="•"/>
            </a:pPr>
            <a:r>
              <a:rPr lang="en-US" dirty="0"/>
              <a:t>Warnings and packaging: solid on smokers; SML fair.</a:t>
            </a:r>
          </a:p>
          <a:p>
            <a:pPr marL="285750" indent="-285750">
              <a:buFont typeface="Arial" panose="020B0604020202020204" pitchFamily="34" charset="0"/>
              <a:buChar char="•"/>
            </a:pPr>
            <a:r>
              <a:rPr lang="en-US" dirty="0"/>
              <a:t>Cessation services in primary care declining; smoke-free ~27–28% stagnant.</a:t>
            </a:r>
          </a:p>
        </p:txBody>
      </p:sp>
      <p:sp>
        <p:nvSpPr>
          <p:cNvPr id="5" name="CasellaDiTesto 4">
            <a:extLst>
              <a:ext uri="{FF2B5EF4-FFF2-40B4-BE49-F238E27FC236}">
                <a16:creationId xmlns:a16="http://schemas.microsoft.com/office/drawing/2014/main" id="{4A2C0E0B-7D46-0AAD-EA6B-56079A8A96F2}"/>
              </a:ext>
            </a:extLst>
          </p:cNvPr>
          <p:cNvSpPr txBox="1"/>
          <p:nvPr/>
        </p:nvSpPr>
        <p:spPr>
          <a:xfrm>
            <a:off x="294968" y="3647767"/>
            <a:ext cx="4530510" cy="2031325"/>
          </a:xfrm>
          <a:prstGeom prst="rect">
            <a:avLst/>
          </a:prstGeom>
          <a:noFill/>
        </p:spPr>
        <p:txBody>
          <a:bodyPr wrap="square" rtlCol="0">
            <a:spAutoFit/>
          </a:bodyPr>
          <a:lstStyle/>
          <a:p>
            <a:r>
              <a:rPr lang="en-US" dirty="0"/>
              <a:t>Eastern Mediterranean</a:t>
            </a:r>
          </a:p>
          <a:p>
            <a:pPr marL="285750" indent="-285750">
              <a:buFont typeface="Arial" panose="020B0604020202020204" pitchFamily="34" charset="0"/>
              <a:buChar char="•"/>
            </a:pPr>
            <a:r>
              <a:rPr lang="en-US" dirty="0"/>
              <a:t>Protection: rapid growth until ~2013–15, then plateaued at ~40%.</a:t>
            </a:r>
          </a:p>
          <a:p>
            <a:pPr marL="285750" indent="-285750">
              <a:buFont typeface="Arial" panose="020B0604020202020204" pitchFamily="34" charset="0"/>
              <a:buChar char="•"/>
            </a:pPr>
            <a:r>
              <a:rPr lang="en-US" dirty="0"/>
              <a:t>Taxes: sharp recovery (score ≈3.7 in 2022).</a:t>
            </a:r>
          </a:p>
          <a:p>
            <a:pPr marL="285750" indent="-285750">
              <a:buFont typeface="Arial" panose="020B0604020202020204" pitchFamily="34" charset="0"/>
              <a:buChar char="•"/>
            </a:pPr>
            <a:r>
              <a:rPr lang="en-US" dirty="0"/>
              <a:t>Packaging: weak on SML (≈18% with all 3 requirements).</a:t>
            </a:r>
            <a:endParaRPr lang="it-IT" dirty="0"/>
          </a:p>
        </p:txBody>
      </p:sp>
      <p:sp>
        <p:nvSpPr>
          <p:cNvPr id="7" name="CasellaDiTesto 6">
            <a:extLst>
              <a:ext uri="{FF2B5EF4-FFF2-40B4-BE49-F238E27FC236}">
                <a16:creationId xmlns:a16="http://schemas.microsoft.com/office/drawing/2014/main" id="{CDBC3FAE-6493-9CF3-A623-48136AD6DA40}"/>
              </a:ext>
            </a:extLst>
          </p:cNvPr>
          <p:cNvSpPr txBox="1"/>
          <p:nvPr/>
        </p:nvSpPr>
        <p:spPr>
          <a:xfrm>
            <a:off x="7661490" y="3647766"/>
            <a:ext cx="4530510" cy="2031325"/>
          </a:xfrm>
          <a:prstGeom prst="rect">
            <a:avLst/>
          </a:prstGeom>
          <a:noFill/>
        </p:spPr>
        <p:txBody>
          <a:bodyPr wrap="square" rtlCol="0">
            <a:spAutoFit/>
          </a:bodyPr>
          <a:lstStyle/>
          <a:p>
            <a:r>
              <a:rPr lang="en-US" dirty="0"/>
              <a:t>Africa</a:t>
            </a:r>
          </a:p>
          <a:p>
            <a:pPr marL="285750" indent="-285750">
              <a:buFont typeface="Arial" panose="020B0604020202020204" pitchFamily="34" charset="0"/>
              <a:buChar char="•"/>
            </a:pPr>
            <a:r>
              <a:rPr lang="en-US" dirty="0"/>
              <a:t>Protection: From ~0 (2007) to ~35–36% (2022).</a:t>
            </a:r>
          </a:p>
          <a:p>
            <a:pPr marL="285750" indent="-285750">
              <a:buFont typeface="Arial" panose="020B0604020202020204" pitchFamily="34" charset="0"/>
              <a:buChar char="•"/>
            </a:pPr>
            <a:r>
              <a:rPr lang="en-US" dirty="0"/>
              <a:t>Cessation provision and integration in settings: very low but growing.</a:t>
            </a:r>
          </a:p>
          <a:p>
            <a:pPr marL="285750" indent="-285750">
              <a:buFont typeface="Arial" panose="020B0604020202020204" pitchFamily="34" charset="0"/>
              <a:buChar char="•"/>
            </a:pPr>
            <a:r>
              <a:rPr lang="en-US" dirty="0"/>
              <a:t>Taxes: median ~38% → significant room for improvement.</a:t>
            </a:r>
            <a:endParaRPr lang="it-IT" dirty="0"/>
          </a:p>
        </p:txBody>
      </p:sp>
      <p:sp>
        <p:nvSpPr>
          <p:cNvPr id="11" name="Cornice 10">
            <a:extLst>
              <a:ext uri="{FF2B5EF4-FFF2-40B4-BE49-F238E27FC236}">
                <a16:creationId xmlns:a16="http://schemas.microsoft.com/office/drawing/2014/main" id="{FCB78AC3-FC87-2729-9A49-BDFFB56A7019}"/>
              </a:ext>
            </a:extLst>
          </p:cNvPr>
          <p:cNvSpPr/>
          <p:nvPr/>
        </p:nvSpPr>
        <p:spPr>
          <a:xfrm>
            <a:off x="157465" y="3514701"/>
            <a:ext cx="4766336" cy="2262268"/>
          </a:xfrm>
          <a:prstGeom prst="frame">
            <a:avLst>
              <a:gd name="adj1" fmla="val 4159"/>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 name="Cornice 2">
            <a:extLst>
              <a:ext uri="{FF2B5EF4-FFF2-40B4-BE49-F238E27FC236}">
                <a16:creationId xmlns:a16="http://schemas.microsoft.com/office/drawing/2014/main" id="{2EA6FEB9-D2E7-A68F-8BAB-A8824A422C62}"/>
              </a:ext>
            </a:extLst>
          </p:cNvPr>
          <p:cNvSpPr/>
          <p:nvPr/>
        </p:nvSpPr>
        <p:spPr>
          <a:xfrm>
            <a:off x="3654994" y="819182"/>
            <a:ext cx="4766336" cy="2262268"/>
          </a:xfrm>
          <a:prstGeom prst="frame">
            <a:avLst>
              <a:gd name="adj1" fmla="val 4159"/>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6" name="Cornice 5">
            <a:extLst>
              <a:ext uri="{FF2B5EF4-FFF2-40B4-BE49-F238E27FC236}">
                <a16:creationId xmlns:a16="http://schemas.microsoft.com/office/drawing/2014/main" id="{3B4BAADE-1264-5A00-FBF7-9F7F6385BC49}"/>
              </a:ext>
            </a:extLst>
          </p:cNvPr>
          <p:cNvSpPr/>
          <p:nvPr/>
        </p:nvSpPr>
        <p:spPr>
          <a:xfrm>
            <a:off x="7425664" y="3514701"/>
            <a:ext cx="4766336" cy="2262268"/>
          </a:xfrm>
          <a:prstGeom prst="frame">
            <a:avLst>
              <a:gd name="adj1" fmla="val 415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3966337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A6B07A-B7EB-2005-B119-E766E1E0C2C0}"/>
              </a:ext>
            </a:extLst>
          </p:cNvPr>
          <p:cNvSpPr>
            <a:spLocks noGrp="1"/>
          </p:cNvSpPr>
          <p:nvPr>
            <p:ph type="title"/>
          </p:nvPr>
        </p:nvSpPr>
        <p:spPr>
          <a:xfrm>
            <a:off x="919118" y="-143311"/>
            <a:ext cx="10353762" cy="970450"/>
          </a:xfrm>
        </p:spPr>
        <p:txBody>
          <a:bodyPr/>
          <a:lstStyle/>
          <a:p>
            <a:r>
              <a:rPr lang="it-IT" dirty="0"/>
              <a:t>Data sources</a:t>
            </a:r>
          </a:p>
        </p:txBody>
      </p:sp>
      <p:sp>
        <p:nvSpPr>
          <p:cNvPr id="3" name="Segnaposto contenuto 2">
            <a:extLst>
              <a:ext uri="{FF2B5EF4-FFF2-40B4-BE49-F238E27FC236}">
                <a16:creationId xmlns:a16="http://schemas.microsoft.com/office/drawing/2014/main" id="{D5CDB980-CF42-6824-3EDB-9E2A20FB7F28}"/>
              </a:ext>
            </a:extLst>
          </p:cNvPr>
          <p:cNvSpPr>
            <a:spLocks noGrp="1"/>
          </p:cNvSpPr>
          <p:nvPr>
            <p:ph idx="1"/>
          </p:nvPr>
        </p:nvSpPr>
        <p:spPr>
          <a:xfrm>
            <a:off x="542451" y="1110931"/>
            <a:ext cx="11642104" cy="720698"/>
          </a:xfrm>
        </p:spPr>
        <p:txBody>
          <a:bodyPr>
            <a:noAutofit/>
          </a:bodyPr>
          <a:lstStyle/>
          <a:p>
            <a:r>
              <a:rPr lang="it-IT" sz="4000" dirty="0"/>
              <a:t>https://www.who.int/data/gho/data/indicators</a:t>
            </a:r>
          </a:p>
        </p:txBody>
      </p:sp>
      <p:pic>
        <p:nvPicPr>
          <p:cNvPr id="5" name="Immagine 4">
            <a:extLst>
              <a:ext uri="{FF2B5EF4-FFF2-40B4-BE49-F238E27FC236}">
                <a16:creationId xmlns:a16="http://schemas.microsoft.com/office/drawing/2014/main" id="{C52A34B1-6CD6-FAC1-8055-2880934FC097}"/>
              </a:ext>
            </a:extLst>
          </p:cNvPr>
          <p:cNvPicPr>
            <a:picLocks noChangeAspect="1"/>
          </p:cNvPicPr>
          <p:nvPr/>
        </p:nvPicPr>
        <p:blipFill>
          <a:blip r:embed="rId2"/>
          <a:stretch>
            <a:fillRect/>
          </a:stretch>
        </p:blipFill>
        <p:spPr>
          <a:xfrm>
            <a:off x="542452" y="2836120"/>
            <a:ext cx="11107095" cy="2827261"/>
          </a:xfrm>
          <a:prstGeom prst="rect">
            <a:avLst/>
          </a:prstGeom>
        </p:spPr>
      </p:pic>
    </p:spTree>
    <p:extLst>
      <p:ext uri="{BB962C8B-B14F-4D97-AF65-F5344CB8AC3E}">
        <p14:creationId xmlns:p14="http://schemas.microsoft.com/office/powerpoint/2010/main" val="1991905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193DE-BD8F-AA05-E0DB-333F83E128D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064A830-C005-1D4A-B905-71DDB4ADCA70}"/>
              </a:ext>
            </a:extLst>
          </p:cNvPr>
          <p:cNvSpPr>
            <a:spLocks noGrp="1"/>
          </p:cNvSpPr>
          <p:nvPr>
            <p:ph type="title"/>
          </p:nvPr>
        </p:nvSpPr>
        <p:spPr>
          <a:xfrm>
            <a:off x="0" y="122904"/>
            <a:ext cx="12192000" cy="761999"/>
          </a:xfrm>
        </p:spPr>
        <p:txBody>
          <a:bodyPr>
            <a:noAutofit/>
          </a:bodyPr>
          <a:lstStyle/>
          <a:p>
            <a:pPr algn="ctr"/>
            <a:r>
              <a:rPr lang="it-IT" sz="2800" b="1" dirty="0"/>
              <a:t>Monitoring: </a:t>
            </a:r>
            <a:r>
              <a:rPr lang="en-US" sz="2800" b="1" dirty="0"/>
              <a:t>Considering the adult population (for which more data are available), how has the percentage of smokers changed over the years?</a:t>
            </a:r>
            <a:endParaRPr lang="it-IT" sz="2800" b="1" dirty="0"/>
          </a:p>
        </p:txBody>
      </p:sp>
      <p:pic>
        <p:nvPicPr>
          <p:cNvPr id="5" name="Immagine 4">
            <a:extLst>
              <a:ext uri="{FF2B5EF4-FFF2-40B4-BE49-F238E27FC236}">
                <a16:creationId xmlns:a16="http://schemas.microsoft.com/office/drawing/2014/main" id="{444B2BEE-DF5F-03F2-098A-900571894530}"/>
              </a:ext>
            </a:extLst>
          </p:cNvPr>
          <p:cNvPicPr>
            <a:picLocks noChangeAspect="1"/>
          </p:cNvPicPr>
          <p:nvPr/>
        </p:nvPicPr>
        <p:blipFill>
          <a:blip r:embed="rId2"/>
          <a:stretch>
            <a:fillRect/>
          </a:stretch>
        </p:blipFill>
        <p:spPr>
          <a:xfrm>
            <a:off x="-1" y="2143432"/>
            <a:ext cx="8354537" cy="4714568"/>
          </a:xfrm>
          <a:prstGeom prst="rect">
            <a:avLst/>
          </a:prstGeom>
        </p:spPr>
      </p:pic>
      <p:sp>
        <p:nvSpPr>
          <p:cNvPr id="8" name="CasellaDiTesto 7">
            <a:extLst>
              <a:ext uri="{FF2B5EF4-FFF2-40B4-BE49-F238E27FC236}">
                <a16:creationId xmlns:a16="http://schemas.microsoft.com/office/drawing/2014/main" id="{C0C779B8-359A-3168-7F33-5E32C9CD8680}"/>
              </a:ext>
            </a:extLst>
          </p:cNvPr>
          <p:cNvSpPr txBox="1"/>
          <p:nvPr/>
        </p:nvSpPr>
        <p:spPr>
          <a:xfrm>
            <a:off x="728214" y="1189325"/>
            <a:ext cx="6898105" cy="954107"/>
          </a:xfrm>
          <a:prstGeom prst="rect">
            <a:avLst/>
          </a:prstGeom>
          <a:noFill/>
        </p:spPr>
        <p:txBody>
          <a:bodyPr wrap="square" rtlCol="0">
            <a:spAutoFit/>
          </a:bodyPr>
          <a:lstStyle/>
          <a:p>
            <a:pPr algn="ctr"/>
            <a:r>
              <a:rPr lang="it-IT" sz="2800" dirty="0" err="1"/>
              <a:t>Most</a:t>
            </a:r>
            <a:r>
              <a:rPr lang="it-IT" sz="2800" dirty="0"/>
              <a:t> </a:t>
            </a:r>
            <a:r>
              <a:rPr lang="it-IT" sz="2800" dirty="0" err="1"/>
              <a:t>important</a:t>
            </a:r>
            <a:r>
              <a:rPr lang="it-IT" sz="2800" dirty="0"/>
              <a:t> </a:t>
            </a:r>
            <a:r>
              <a:rPr lang="it-IT" sz="2800" dirty="0" err="1"/>
              <a:t>thing</a:t>
            </a:r>
            <a:r>
              <a:rPr lang="it-IT" sz="2800" dirty="0"/>
              <a:t>: a global </a:t>
            </a:r>
            <a:r>
              <a:rPr lang="it-IT" sz="2800" dirty="0" err="1"/>
              <a:t>decreasing</a:t>
            </a:r>
            <a:r>
              <a:rPr lang="it-IT" sz="2800" dirty="0"/>
              <a:t> </a:t>
            </a:r>
            <a:r>
              <a:rPr lang="it-IT" sz="2800" dirty="0" err="1"/>
              <a:t>trent</a:t>
            </a:r>
            <a:r>
              <a:rPr lang="it-IT" sz="2800" dirty="0"/>
              <a:t> </a:t>
            </a:r>
            <a:r>
              <a:rPr lang="it-IT" sz="2800" dirty="0" err="1"/>
              <a:t>among</a:t>
            </a:r>
            <a:r>
              <a:rPr lang="it-IT" sz="2800" dirty="0"/>
              <a:t> </a:t>
            </a:r>
            <a:r>
              <a:rPr lang="it-IT" sz="2800" dirty="0" err="1"/>
              <a:t>adults</a:t>
            </a:r>
            <a:endParaRPr lang="it-IT" sz="2800" dirty="0"/>
          </a:p>
        </p:txBody>
      </p:sp>
      <p:sp>
        <p:nvSpPr>
          <p:cNvPr id="9" name="CasellaDiTesto 8">
            <a:extLst>
              <a:ext uri="{FF2B5EF4-FFF2-40B4-BE49-F238E27FC236}">
                <a16:creationId xmlns:a16="http://schemas.microsoft.com/office/drawing/2014/main" id="{1C749A1C-69C2-DDDB-2B58-4DC2DE3BE973}"/>
              </a:ext>
            </a:extLst>
          </p:cNvPr>
          <p:cNvSpPr txBox="1"/>
          <p:nvPr/>
        </p:nvSpPr>
        <p:spPr>
          <a:xfrm>
            <a:off x="8554065" y="3069555"/>
            <a:ext cx="3637935" cy="2092881"/>
          </a:xfrm>
          <a:prstGeom prst="rect">
            <a:avLst/>
          </a:prstGeom>
          <a:noFill/>
        </p:spPr>
        <p:txBody>
          <a:bodyPr wrap="square" rtlCol="0">
            <a:spAutoFit/>
          </a:bodyPr>
          <a:lstStyle/>
          <a:p>
            <a:pPr marL="285750" indent="-285750">
              <a:buFont typeface="Arial" panose="020B0604020202020204" pitchFamily="34" charset="0"/>
              <a:buChar char="•"/>
            </a:pPr>
            <a:r>
              <a:rPr lang="it-IT" sz="1600" dirty="0"/>
              <a:t>South-East Asia: from 30% to 17%</a:t>
            </a:r>
          </a:p>
          <a:p>
            <a:pPr marL="285750" indent="-285750">
              <a:buFont typeface="Arial" panose="020B0604020202020204" pitchFamily="34" charset="0"/>
              <a:buChar char="•"/>
            </a:pPr>
            <a:r>
              <a:rPr lang="it-IT" sz="1600" dirty="0"/>
              <a:t>Europe: from 33% to 23% </a:t>
            </a:r>
          </a:p>
          <a:p>
            <a:pPr marL="285750" indent="-285750">
              <a:buFont typeface="Arial" panose="020B0604020202020204" pitchFamily="34" charset="0"/>
              <a:buChar char="•"/>
            </a:pPr>
            <a:r>
              <a:rPr lang="it-IT" sz="1600" dirty="0"/>
              <a:t>Western Pacific: from 32% to 23% </a:t>
            </a:r>
          </a:p>
          <a:p>
            <a:pPr marL="285750" indent="-285750">
              <a:buFont typeface="Arial" panose="020B0604020202020204" pitchFamily="34" charset="0"/>
              <a:buChar char="•"/>
            </a:pPr>
            <a:r>
              <a:rPr lang="it-IT" sz="1600" dirty="0"/>
              <a:t>Americas: from 18.5% to 10.5%</a:t>
            </a:r>
          </a:p>
          <a:p>
            <a:pPr marL="285750" indent="-285750">
              <a:buFont typeface="Arial" panose="020B0604020202020204" pitchFamily="34" charset="0"/>
              <a:buChar char="•"/>
            </a:pPr>
            <a:r>
              <a:rPr lang="it-IT" sz="1600" dirty="0"/>
              <a:t>Africa: from -14% to -7.5%</a:t>
            </a:r>
          </a:p>
          <a:p>
            <a:pPr marL="285750" indent="-285750">
              <a:buFont typeface="Arial" panose="020B0604020202020204" pitchFamily="34" charset="0"/>
              <a:buChar char="•"/>
            </a:pPr>
            <a:r>
              <a:rPr lang="it-IT" sz="1600" dirty="0"/>
              <a:t>Eastern </a:t>
            </a:r>
            <a:r>
              <a:rPr lang="it-IT" sz="1600" dirty="0" err="1"/>
              <a:t>Mediterranean</a:t>
            </a:r>
            <a:r>
              <a:rPr lang="it-IT" sz="1600" dirty="0"/>
              <a:t>: from 21.5% to 16.8%</a:t>
            </a:r>
          </a:p>
          <a:p>
            <a:pPr marL="285750" indent="-285750">
              <a:buFont typeface="Arial" panose="020B0604020202020204" pitchFamily="34" charset="0"/>
              <a:buChar char="•"/>
            </a:pPr>
            <a:endParaRPr lang="it-IT" sz="1600" dirty="0"/>
          </a:p>
        </p:txBody>
      </p:sp>
    </p:spTree>
    <p:extLst>
      <p:ext uri="{BB962C8B-B14F-4D97-AF65-F5344CB8AC3E}">
        <p14:creationId xmlns:p14="http://schemas.microsoft.com/office/powerpoint/2010/main" val="3362142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92116-FA3C-E544-80C0-65545A404C1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9221BB1-7A17-DDF0-F9F5-51190814556A}"/>
              </a:ext>
            </a:extLst>
          </p:cNvPr>
          <p:cNvSpPr>
            <a:spLocks noGrp="1"/>
          </p:cNvSpPr>
          <p:nvPr>
            <p:ph type="title"/>
          </p:nvPr>
        </p:nvSpPr>
        <p:spPr>
          <a:xfrm>
            <a:off x="919119" y="2039450"/>
            <a:ext cx="10353762" cy="970450"/>
          </a:xfrm>
        </p:spPr>
        <p:txBody>
          <a:bodyPr>
            <a:noAutofit/>
          </a:bodyPr>
          <a:lstStyle/>
          <a:p>
            <a:r>
              <a:rPr lang="it-IT" sz="6000" dirty="0"/>
              <a:t>Thanks for </a:t>
            </a:r>
            <a:r>
              <a:rPr lang="it-IT" sz="6000" dirty="0" err="1"/>
              <a:t>your</a:t>
            </a:r>
            <a:r>
              <a:rPr lang="it-IT" sz="6000" dirty="0"/>
              <a:t> </a:t>
            </a:r>
            <a:r>
              <a:rPr lang="it-IT" sz="6000" dirty="0" err="1"/>
              <a:t>attention</a:t>
            </a:r>
            <a:r>
              <a:rPr lang="it-IT" sz="6000" dirty="0"/>
              <a:t>!</a:t>
            </a:r>
          </a:p>
        </p:txBody>
      </p:sp>
      <p:sp>
        <p:nvSpPr>
          <p:cNvPr id="6" name="Segnaposto contenuto 5">
            <a:extLst>
              <a:ext uri="{FF2B5EF4-FFF2-40B4-BE49-F238E27FC236}">
                <a16:creationId xmlns:a16="http://schemas.microsoft.com/office/drawing/2014/main" id="{075CF8A2-D81A-C5A4-38DC-BD06DC85A030}"/>
              </a:ext>
            </a:extLst>
          </p:cNvPr>
          <p:cNvSpPr>
            <a:spLocks noGrp="1"/>
          </p:cNvSpPr>
          <p:nvPr>
            <p:ph idx="1"/>
          </p:nvPr>
        </p:nvSpPr>
        <p:spPr>
          <a:xfrm>
            <a:off x="913795" y="1732449"/>
            <a:ext cx="10353762" cy="1277451"/>
          </a:xfrm>
        </p:spPr>
        <p:txBody>
          <a:bodyPr/>
          <a:lstStyle/>
          <a:p>
            <a:pPr marL="36900" indent="0">
              <a:buNone/>
            </a:pPr>
            <a:endParaRPr lang="it-IT" dirty="0"/>
          </a:p>
        </p:txBody>
      </p:sp>
      <p:sp>
        <p:nvSpPr>
          <p:cNvPr id="7" name="Sottotitolo 2">
            <a:extLst>
              <a:ext uri="{FF2B5EF4-FFF2-40B4-BE49-F238E27FC236}">
                <a16:creationId xmlns:a16="http://schemas.microsoft.com/office/drawing/2014/main" id="{7E14F555-47AC-58A3-43A7-E7642C22B818}"/>
              </a:ext>
            </a:extLst>
          </p:cNvPr>
          <p:cNvSpPr txBox="1">
            <a:spLocks/>
          </p:cNvSpPr>
          <p:nvPr/>
        </p:nvSpPr>
        <p:spPr>
          <a:xfrm>
            <a:off x="2005780" y="3848101"/>
            <a:ext cx="7924801" cy="9144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ctr"/>
            <a:r>
              <a:rPr lang="it-IT" b="1" dirty="0">
                <a:solidFill>
                  <a:schemeClr val="tx1"/>
                </a:solidFill>
              </a:rPr>
              <a:t>Marco Colangelo   67045A</a:t>
            </a:r>
          </a:p>
          <a:p>
            <a:pPr algn="ctr"/>
            <a:r>
              <a:rPr lang="it-IT" b="1" dirty="0">
                <a:solidFill>
                  <a:schemeClr val="tx1"/>
                </a:solidFill>
              </a:rPr>
              <a:t>Pablo </a:t>
            </a:r>
            <a:r>
              <a:rPr lang="it-IT" b="1" dirty="0" err="1">
                <a:solidFill>
                  <a:schemeClr val="tx1"/>
                </a:solidFill>
              </a:rPr>
              <a:t>Fabricio</a:t>
            </a:r>
            <a:r>
              <a:rPr lang="it-IT" b="1" dirty="0">
                <a:solidFill>
                  <a:schemeClr val="tx1"/>
                </a:solidFill>
              </a:rPr>
              <a:t> Aguirre </a:t>
            </a:r>
            <a:r>
              <a:rPr lang="it-IT" b="1" dirty="0" err="1">
                <a:solidFill>
                  <a:schemeClr val="tx1"/>
                </a:solidFill>
              </a:rPr>
              <a:t>Guaman</a:t>
            </a:r>
            <a:r>
              <a:rPr lang="it-IT" b="1" dirty="0">
                <a:solidFill>
                  <a:schemeClr val="tx1"/>
                </a:solidFill>
              </a:rPr>
              <a:t>   67074A</a:t>
            </a:r>
          </a:p>
        </p:txBody>
      </p:sp>
    </p:spTree>
    <p:extLst>
      <p:ext uri="{BB962C8B-B14F-4D97-AF65-F5344CB8AC3E}">
        <p14:creationId xmlns:p14="http://schemas.microsoft.com/office/powerpoint/2010/main" val="4089942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D8D9C-121D-7461-940C-AD7A2F1AE136}"/>
            </a:ext>
          </a:extLst>
        </p:cNvPr>
        <p:cNvGrpSpPr/>
        <p:nvPr/>
      </p:nvGrpSpPr>
      <p:grpSpPr>
        <a:xfrm>
          <a:off x="0" y="0"/>
          <a:ext cx="0" cy="0"/>
          <a:chOff x="0" y="0"/>
          <a:chExt cx="0" cy="0"/>
        </a:xfrm>
      </p:grpSpPr>
      <p:pic>
        <p:nvPicPr>
          <p:cNvPr id="8" name="Immagine 7">
            <a:extLst>
              <a:ext uri="{FF2B5EF4-FFF2-40B4-BE49-F238E27FC236}">
                <a16:creationId xmlns:a16="http://schemas.microsoft.com/office/drawing/2014/main" id="{803034D6-E390-8618-918F-74EC1D422BD9}"/>
              </a:ext>
            </a:extLst>
          </p:cNvPr>
          <p:cNvPicPr>
            <a:picLocks noChangeAspect="1"/>
          </p:cNvPicPr>
          <p:nvPr/>
        </p:nvPicPr>
        <p:blipFill>
          <a:blip r:embed="rId2"/>
          <a:stretch>
            <a:fillRect/>
          </a:stretch>
        </p:blipFill>
        <p:spPr>
          <a:xfrm>
            <a:off x="0" y="1517116"/>
            <a:ext cx="8411855" cy="4468483"/>
          </a:xfrm>
          <a:prstGeom prst="rect">
            <a:avLst/>
          </a:prstGeom>
        </p:spPr>
      </p:pic>
      <p:sp>
        <p:nvSpPr>
          <p:cNvPr id="17" name="Titolo 1">
            <a:extLst>
              <a:ext uri="{FF2B5EF4-FFF2-40B4-BE49-F238E27FC236}">
                <a16:creationId xmlns:a16="http://schemas.microsoft.com/office/drawing/2014/main" id="{55822116-7CCE-93D9-82F7-B36C52F36020}"/>
              </a:ext>
            </a:extLst>
          </p:cNvPr>
          <p:cNvSpPr txBox="1">
            <a:spLocks/>
          </p:cNvSpPr>
          <p:nvPr/>
        </p:nvSpPr>
        <p:spPr>
          <a:xfrm>
            <a:off x="1238864" y="6810"/>
            <a:ext cx="10204107" cy="11700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endParaRPr lang="it-IT" sz="2400" dirty="0"/>
          </a:p>
        </p:txBody>
      </p:sp>
      <p:sp>
        <p:nvSpPr>
          <p:cNvPr id="18" name="Titolo 1">
            <a:extLst>
              <a:ext uri="{FF2B5EF4-FFF2-40B4-BE49-F238E27FC236}">
                <a16:creationId xmlns:a16="http://schemas.microsoft.com/office/drawing/2014/main" id="{68D4D27A-2F22-C58F-BF44-8C1C81B49471}"/>
              </a:ext>
            </a:extLst>
          </p:cNvPr>
          <p:cNvSpPr>
            <a:spLocks noGrp="1"/>
          </p:cNvSpPr>
          <p:nvPr>
            <p:ph type="title"/>
          </p:nvPr>
        </p:nvSpPr>
        <p:spPr>
          <a:xfrm>
            <a:off x="0" y="151111"/>
            <a:ext cx="12192000" cy="841947"/>
          </a:xfrm>
        </p:spPr>
        <p:txBody>
          <a:bodyPr>
            <a:noAutofit/>
          </a:bodyPr>
          <a:lstStyle/>
          <a:p>
            <a:r>
              <a:rPr lang="it-IT" sz="2400" b="1" dirty="0"/>
              <a:t>Monitoring: </a:t>
            </a:r>
            <a:r>
              <a:rPr lang="en-US" sz="2400" b="1" dirty="0"/>
              <a:t>Considering the four countries with the highest percentage of adult smokers in the early 2000s for each WHO region, have they improved? And by how much?</a:t>
            </a:r>
            <a:endParaRPr lang="it-IT" sz="2400" b="1" dirty="0"/>
          </a:p>
        </p:txBody>
      </p:sp>
      <p:sp>
        <p:nvSpPr>
          <p:cNvPr id="19" name="CasellaDiTesto 18">
            <a:extLst>
              <a:ext uri="{FF2B5EF4-FFF2-40B4-BE49-F238E27FC236}">
                <a16:creationId xmlns:a16="http://schemas.microsoft.com/office/drawing/2014/main" id="{B4FBED80-49DA-9D54-143B-77DD66F9A33B}"/>
              </a:ext>
            </a:extLst>
          </p:cNvPr>
          <p:cNvSpPr txBox="1"/>
          <p:nvPr/>
        </p:nvSpPr>
        <p:spPr>
          <a:xfrm>
            <a:off x="8411854" y="1812366"/>
            <a:ext cx="3893962" cy="3877985"/>
          </a:xfrm>
          <a:prstGeom prst="rect">
            <a:avLst/>
          </a:prstGeom>
          <a:noFill/>
        </p:spPr>
        <p:txBody>
          <a:bodyPr wrap="square" rtlCol="0">
            <a:spAutoFit/>
          </a:bodyPr>
          <a:lstStyle/>
          <a:p>
            <a:pPr marL="285750" indent="-285750">
              <a:buFont typeface="Arial" panose="020B0604020202020204" pitchFamily="34" charset="0"/>
              <a:buChar char="•"/>
            </a:pPr>
            <a:r>
              <a:rPr lang="it-IT" sz="1600" dirty="0"/>
              <a:t>Africa: </a:t>
            </a:r>
            <a:r>
              <a:rPr lang="en-US" sz="1600" dirty="0"/>
              <a:t>robust reductions and already low 2022 levels</a:t>
            </a:r>
          </a:p>
          <a:p>
            <a:pPr marL="285750" indent="-285750">
              <a:buFont typeface="Arial" panose="020B0604020202020204" pitchFamily="34" charset="0"/>
              <a:buChar char="•"/>
            </a:pPr>
            <a:r>
              <a:rPr lang="en-US" sz="1600" dirty="0"/>
              <a:t>Americas: significant improvements. Peru and Cuba stand out</a:t>
            </a:r>
          </a:p>
          <a:p>
            <a:pPr marL="285750" indent="-285750">
              <a:buFont typeface="Arial" panose="020B0604020202020204" pitchFamily="34" charset="0"/>
              <a:buChar char="•"/>
            </a:pPr>
            <a:r>
              <a:rPr lang="it-IT" sz="1600" dirty="0"/>
              <a:t>Eastern </a:t>
            </a:r>
            <a:r>
              <a:rPr lang="it-IT" sz="1600" dirty="0" err="1"/>
              <a:t>Mediterranean</a:t>
            </a:r>
            <a:r>
              <a:rPr lang="it-IT" sz="1600" dirty="0"/>
              <a:t>: </a:t>
            </a:r>
            <a:r>
              <a:rPr lang="it-IT" sz="1600" dirty="0" err="1"/>
              <a:t>Decreases</a:t>
            </a:r>
            <a:r>
              <a:rPr lang="it-IT" sz="1600" dirty="0"/>
              <a:t> </a:t>
            </a:r>
            <a:r>
              <a:rPr lang="it-IT" sz="1600" dirty="0" err="1"/>
              <a:t>present</a:t>
            </a:r>
            <a:r>
              <a:rPr lang="it-IT" sz="1600" dirty="0"/>
              <a:t> </a:t>
            </a:r>
            <a:r>
              <a:rPr lang="it-IT" sz="1600" dirty="0" err="1"/>
              <a:t>but</a:t>
            </a:r>
            <a:r>
              <a:rPr lang="it-IT" sz="1600" dirty="0"/>
              <a:t> more moderate. Tunisia and Pakistan stand out.</a:t>
            </a:r>
          </a:p>
          <a:p>
            <a:pPr marL="285750" indent="-285750">
              <a:buFont typeface="Arial" panose="020B0604020202020204" pitchFamily="34" charset="0"/>
              <a:buChar char="•"/>
            </a:pPr>
            <a:r>
              <a:rPr lang="it-IT" sz="1600" dirty="0"/>
              <a:t>Europe: Large </a:t>
            </a:r>
            <a:r>
              <a:rPr lang="it-IT" sz="1600" dirty="0" err="1"/>
              <a:t>reductions</a:t>
            </a:r>
            <a:r>
              <a:rPr lang="it-IT" sz="1600" dirty="0"/>
              <a:t> from </a:t>
            </a:r>
            <a:r>
              <a:rPr lang="it-IT" sz="1600" dirty="0" err="1"/>
              <a:t>historically</a:t>
            </a:r>
            <a:r>
              <a:rPr lang="it-IT" sz="1600" dirty="0"/>
              <a:t> </a:t>
            </a:r>
            <a:r>
              <a:rPr lang="it-IT" sz="1600" dirty="0" err="1"/>
              <a:t>very</a:t>
            </a:r>
            <a:r>
              <a:rPr lang="it-IT" sz="1600" dirty="0"/>
              <a:t> high </a:t>
            </a:r>
            <a:r>
              <a:rPr lang="it-IT" sz="1600" dirty="0" err="1"/>
              <a:t>values</a:t>
            </a:r>
            <a:r>
              <a:rPr lang="it-IT" sz="1600" dirty="0"/>
              <a:t>. </a:t>
            </a:r>
            <a:r>
              <a:rPr lang="it-IT" sz="1600" dirty="0" err="1"/>
              <a:t>Greece</a:t>
            </a:r>
            <a:r>
              <a:rPr lang="it-IT" sz="1600" dirty="0"/>
              <a:t>, </a:t>
            </a:r>
            <a:r>
              <a:rPr lang="it-IT" sz="1600" dirty="0" err="1"/>
              <a:t>Norway</a:t>
            </a:r>
            <a:r>
              <a:rPr lang="it-IT" sz="1600" dirty="0"/>
              <a:t> and  Iceland stand out.</a:t>
            </a:r>
          </a:p>
          <a:p>
            <a:pPr marL="285750" indent="-285750">
              <a:buFont typeface="Arial" panose="020B0604020202020204" pitchFamily="34" charset="0"/>
              <a:buChar char="•"/>
            </a:pPr>
            <a:r>
              <a:rPr lang="it-IT" sz="1600" dirty="0" err="1"/>
              <a:t>Southeast</a:t>
            </a:r>
            <a:r>
              <a:rPr lang="it-IT" sz="1600" dirty="0"/>
              <a:t> Asia: Sharp </a:t>
            </a:r>
            <a:r>
              <a:rPr lang="it-IT" sz="1600" dirty="0" err="1"/>
              <a:t>declines</a:t>
            </a:r>
            <a:r>
              <a:rPr lang="it-IT" sz="1600" dirty="0"/>
              <a:t>. India, Bangladesh and Myanmar stand out.</a:t>
            </a:r>
          </a:p>
          <a:p>
            <a:pPr marL="285750" indent="-285750">
              <a:buFont typeface="Arial" panose="020B0604020202020204" pitchFamily="34" charset="0"/>
              <a:buChar char="•"/>
            </a:pPr>
            <a:r>
              <a:rPr lang="it-IT" sz="1600" dirty="0"/>
              <a:t>Western Pacific: </a:t>
            </a:r>
            <a:r>
              <a:rPr lang="it-IT" sz="1600" dirty="0" err="1"/>
              <a:t>Improvements</a:t>
            </a:r>
            <a:r>
              <a:rPr lang="it-IT" sz="1600" dirty="0"/>
              <a:t> </a:t>
            </a:r>
            <a:r>
              <a:rPr lang="it-IT" sz="1600" dirty="0" err="1"/>
              <a:t>but</a:t>
            </a:r>
            <a:r>
              <a:rPr lang="it-IT" sz="1600" dirty="0"/>
              <a:t> with </a:t>
            </a:r>
            <a:r>
              <a:rPr lang="it-IT" sz="1600" dirty="0" err="1"/>
              <a:t>very</a:t>
            </a:r>
            <a:r>
              <a:rPr lang="it-IT" sz="1600" dirty="0"/>
              <a:t> high </a:t>
            </a:r>
            <a:r>
              <a:rPr lang="it-IT" sz="1600" dirty="0" err="1"/>
              <a:t>departures</a:t>
            </a:r>
            <a:r>
              <a:rPr lang="it-IT" sz="1600" dirty="0"/>
              <a:t>; Kiribati and New Zealand stand out.</a:t>
            </a:r>
          </a:p>
        </p:txBody>
      </p:sp>
    </p:spTree>
    <p:extLst>
      <p:ext uri="{BB962C8B-B14F-4D97-AF65-F5344CB8AC3E}">
        <p14:creationId xmlns:p14="http://schemas.microsoft.com/office/powerpoint/2010/main" val="2740536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B6C30-2710-BCF2-FE6E-92982E1FF496}"/>
            </a:ext>
          </a:extLst>
        </p:cNvPr>
        <p:cNvGrpSpPr/>
        <p:nvPr/>
      </p:nvGrpSpPr>
      <p:grpSpPr>
        <a:xfrm>
          <a:off x="0" y="0"/>
          <a:ext cx="0" cy="0"/>
          <a:chOff x="0" y="0"/>
          <a:chExt cx="0" cy="0"/>
        </a:xfrm>
      </p:grpSpPr>
      <p:pic>
        <p:nvPicPr>
          <p:cNvPr id="7" name="Immagine 6">
            <a:extLst>
              <a:ext uri="{FF2B5EF4-FFF2-40B4-BE49-F238E27FC236}">
                <a16:creationId xmlns:a16="http://schemas.microsoft.com/office/drawing/2014/main" id="{AA9C5E81-EA32-747B-FD41-421009779CCC}"/>
              </a:ext>
            </a:extLst>
          </p:cNvPr>
          <p:cNvPicPr>
            <a:picLocks noChangeAspect="1"/>
          </p:cNvPicPr>
          <p:nvPr/>
        </p:nvPicPr>
        <p:blipFill>
          <a:blip r:embed="rId2"/>
          <a:stretch>
            <a:fillRect/>
          </a:stretch>
        </p:blipFill>
        <p:spPr>
          <a:xfrm>
            <a:off x="22254" y="1787918"/>
            <a:ext cx="8116749" cy="4396572"/>
          </a:xfrm>
          <a:prstGeom prst="rect">
            <a:avLst/>
          </a:prstGeom>
        </p:spPr>
      </p:pic>
      <p:sp>
        <p:nvSpPr>
          <p:cNvPr id="10" name="Titolo 1">
            <a:extLst>
              <a:ext uri="{FF2B5EF4-FFF2-40B4-BE49-F238E27FC236}">
                <a16:creationId xmlns:a16="http://schemas.microsoft.com/office/drawing/2014/main" id="{CF840897-785C-0C9C-2AB7-B4D43BE1550E}"/>
              </a:ext>
            </a:extLst>
          </p:cNvPr>
          <p:cNvSpPr txBox="1">
            <a:spLocks/>
          </p:cNvSpPr>
          <p:nvPr/>
        </p:nvSpPr>
        <p:spPr>
          <a:xfrm>
            <a:off x="993946" y="0"/>
            <a:ext cx="10204107" cy="71775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endParaRPr lang="it-IT" sz="2400" dirty="0"/>
          </a:p>
        </p:txBody>
      </p:sp>
      <p:sp>
        <p:nvSpPr>
          <p:cNvPr id="11" name="CasellaDiTesto 10">
            <a:extLst>
              <a:ext uri="{FF2B5EF4-FFF2-40B4-BE49-F238E27FC236}">
                <a16:creationId xmlns:a16="http://schemas.microsoft.com/office/drawing/2014/main" id="{2C921087-1CBA-CC74-BBD3-5FC88B0FFAA7}"/>
              </a:ext>
            </a:extLst>
          </p:cNvPr>
          <p:cNvSpPr txBox="1"/>
          <p:nvPr/>
        </p:nvSpPr>
        <p:spPr>
          <a:xfrm>
            <a:off x="8111095" y="2421684"/>
            <a:ext cx="4287382" cy="2554545"/>
          </a:xfrm>
          <a:prstGeom prst="rect">
            <a:avLst/>
          </a:prstGeom>
          <a:noFill/>
        </p:spPr>
        <p:txBody>
          <a:bodyPr wrap="square" rtlCol="0">
            <a:spAutoFit/>
          </a:bodyPr>
          <a:lstStyle/>
          <a:p>
            <a:pPr marL="285750" indent="-285750">
              <a:buFont typeface="Arial" panose="020B0604020202020204" pitchFamily="34" charset="0"/>
              <a:buChar char="•"/>
            </a:pPr>
            <a:r>
              <a:rPr lang="it-IT" sz="1600" dirty="0">
                <a:latin typeface="+mj-lt"/>
              </a:rPr>
              <a:t>Europe:  strong </a:t>
            </a:r>
            <a:r>
              <a:rPr lang="it-IT" sz="1600" dirty="0" err="1">
                <a:latin typeface="+mj-lt"/>
              </a:rPr>
              <a:t>reduction</a:t>
            </a:r>
            <a:r>
              <a:rPr lang="it-IT" sz="1600" dirty="0">
                <a:latin typeface="+mj-lt"/>
              </a:rPr>
              <a:t> </a:t>
            </a:r>
            <a:r>
              <a:rPr lang="it-IT" sz="1600" dirty="0" err="1">
                <a:latin typeface="+mj-lt"/>
              </a:rPr>
              <a:t>but</a:t>
            </a:r>
            <a:r>
              <a:rPr lang="it-IT" sz="1600" dirty="0">
                <a:latin typeface="+mj-lt"/>
              </a:rPr>
              <a:t> </a:t>
            </a:r>
            <a:r>
              <a:rPr lang="it-IT" sz="1600" dirty="0" err="1">
                <a:latin typeface="+mj-lt"/>
              </a:rPr>
              <a:t>still</a:t>
            </a:r>
            <a:r>
              <a:rPr lang="it-IT" sz="1600" dirty="0">
                <a:latin typeface="+mj-lt"/>
              </a:rPr>
              <a:t> </a:t>
            </a:r>
            <a:r>
              <a:rPr lang="it-IT" sz="1600" dirty="0" err="1">
                <a:latin typeface="+mj-lt"/>
              </a:rPr>
              <a:t>not</a:t>
            </a:r>
            <a:r>
              <a:rPr lang="it-IT" sz="1600" dirty="0">
                <a:latin typeface="+mj-lt"/>
              </a:rPr>
              <a:t> low </a:t>
            </a:r>
            <a:r>
              <a:rPr lang="it-IT" sz="1600" dirty="0" err="1">
                <a:latin typeface="+mj-lt"/>
              </a:rPr>
              <a:t>levels</a:t>
            </a:r>
            <a:endParaRPr lang="it-IT" sz="1600" dirty="0">
              <a:latin typeface="+mj-lt"/>
            </a:endParaRPr>
          </a:p>
          <a:p>
            <a:pPr marL="285750" indent="-285750">
              <a:buFont typeface="Arial" panose="020B0604020202020204" pitchFamily="34" charset="0"/>
              <a:buChar char="•"/>
            </a:pPr>
            <a:r>
              <a:rPr lang="it-IT" sz="1600" dirty="0">
                <a:latin typeface="+mj-lt"/>
              </a:rPr>
              <a:t>South-East Asia: </a:t>
            </a:r>
            <a:r>
              <a:rPr lang="it-IT" sz="1600" dirty="0" err="1">
                <a:latin typeface="+mj-lt"/>
              </a:rPr>
              <a:t>great</a:t>
            </a:r>
            <a:r>
              <a:rPr lang="it-IT" sz="1600" dirty="0">
                <a:latin typeface="+mj-lt"/>
              </a:rPr>
              <a:t> </a:t>
            </a:r>
            <a:r>
              <a:rPr lang="it-IT" sz="1600" dirty="0" err="1">
                <a:latin typeface="+mj-lt"/>
              </a:rPr>
              <a:t>proress</a:t>
            </a:r>
            <a:r>
              <a:rPr lang="it-IT" sz="1600" dirty="0">
                <a:latin typeface="+mj-lt"/>
              </a:rPr>
              <a:t> </a:t>
            </a:r>
            <a:r>
              <a:rPr lang="it-IT" sz="1600" dirty="0" err="1">
                <a:latin typeface="+mj-lt"/>
              </a:rPr>
              <a:t>driven</a:t>
            </a:r>
            <a:r>
              <a:rPr lang="it-IT" sz="1600" dirty="0">
                <a:latin typeface="+mj-lt"/>
              </a:rPr>
              <a:t> by large countries</a:t>
            </a:r>
          </a:p>
          <a:p>
            <a:pPr marL="285750" indent="-285750">
              <a:buFont typeface="Arial" panose="020B0604020202020204" pitchFamily="34" charset="0"/>
              <a:buChar char="•"/>
            </a:pPr>
            <a:r>
              <a:rPr lang="it-IT" sz="1600" dirty="0">
                <a:latin typeface="+mj-lt"/>
              </a:rPr>
              <a:t>Western Pacific: </a:t>
            </a:r>
            <a:r>
              <a:rPr lang="it-IT" sz="1600" dirty="0" err="1">
                <a:latin typeface="+mj-lt"/>
              </a:rPr>
              <a:t>heterogeneous</a:t>
            </a:r>
            <a:r>
              <a:rPr lang="it-IT" sz="1600" dirty="0">
                <a:latin typeface="+mj-lt"/>
              </a:rPr>
              <a:t> </a:t>
            </a:r>
            <a:r>
              <a:rPr lang="it-IT" sz="1600" dirty="0" err="1">
                <a:latin typeface="+mj-lt"/>
              </a:rPr>
              <a:t>reductions</a:t>
            </a:r>
            <a:endParaRPr lang="it-IT" sz="1600" dirty="0">
              <a:latin typeface="+mj-lt"/>
            </a:endParaRPr>
          </a:p>
          <a:p>
            <a:pPr marL="285750" indent="-285750">
              <a:buFont typeface="Arial" panose="020B0604020202020204" pitchFamily="34" charset="0"/>
              <a:buChar char="•"/>
            </a:pPr>
            <a:r>
              <a:rPr lang="it-IT" sz="1600" dirty="0">
                <a:latin typeface="+mj-lt"/>
              </a:rPr>
              <a:t>Eastern </a:t>
            </a:r>
            <a:r>
              <a:rPr lang="it-IT" sz="1600" dirty="0" err="1">
                <a:latin typeface="+mj-lt"/>
              </a:rPr>
              <a:t>Mediterranean</a:t>
            </a:r>
            <a:r>
              <a:rPr lang="it-IT" sz="1600" dirty="0">
                <a:latin typeface="+mj-lt"/>
              </a:rPr>
              <a:t>: </a:t>
            </a:r>
            <a:r>
              <a:rPr lang="it-IT" sz="1600" dirty="0" err="1">
                <a:latin typeface="+mj-lt"/>
              </a:rPr>
              <a:t>slower</a:t>
            </a:r>
            <a:r>
              <a:rPr lang="it-IT" sz="1600" dirty="0">
                <a:latin typeface="+mj-lt"/>
              </a:rPr>
              <a:t> </a:t>
            </a:r>
            <a:r>
              <a:rPr lang="it-IT" sz="1600" dirty="0" err="1">
                <a:latin typeface="+mj-lt"/>
              </a:rPr>
              <a:t>improvements</a:t>
            </a:r>
            <a:endParaRPr lang="it-IT" sz="1600" dirty="0">
              <a:latin typeface="+mj-lt"/>
            </a:endParaRPr>
          </a:p>
          <a:p>
            <a:pPr marL="285750" indent="-285750">
              <a:buFont typeface="Arial" panose="020B0604020202020204" pitchFamily="34" charset="0"/>
              <a:buChar char="•"/>
            </a:pPr>
            <a:r>
              <a:rPr lang="it-IT" sz="1600" dirty="0">
                <a:latin typeface="+mj-lt"/>
              </a:rPr>
              <a:t>Africa: moderate </a:t>
            </a:r>
            <a:r>
              <a:rPr lang="it-IT" sz="1600" dirty="0" err="1">
                <a:latin typeface="+mj-lt"/>
              </a:rPr>
              <a:t>improvements</a:t>
            </a:r>
            <a:r>
              <a:rPr lang="it-IT" sz="1600" dirty="0">
                <a:latin typeface="+mj-lt"/>
              </a:rPr>
              <a:t> </a:t>
            </a:r>
          </a:p>
          <a:p>
            <a:pPr marL="285750" indent="-285750">
              <a:buFont typeface="Arial" panose="020B0604020202020204" pitchFamily="34" charset="0"/>
              <a:buChar char="•"/>
            </a:pPr>
            <a:r>
              <a:rPr lang="it-IT" sz="1600" dirty="0">
                <a:latin typeface="+mj-lt"/>
              </a:rPr>
              <a:t>Americas: </a:t>
            </a:r>
            <a:r>
              <a:rPr lang="it-IT" sz="1600" dirty="0" err="1">
                <a:latin typeface="+mj-lt"/>
              </a:rPr>
              <a:t>prevalence</a:t>
            </a:r>
            <a:r>
              <a:rPr lang="it-IT" sz="1600" dirty="0">
                <a:latin typeface="+mj-lt"/>
              </a:rPr>
              <a:t> of </a:t>
            </a:r>
            <a:r>
              <a:rPr lang="it-IT" sz="1600" dirty="0" err="1">
                <a:latin typeface="+mj-lt"/>
              </a:rPr>
              <a:t>consistent</a:t>
            </a:r>
            <a:r>
              <a:rPr lang="it-IT" sz="1600" dirty="0">
                <a:latin typeface="+mj-lt"/>
              </a:rPr>
              <a:t> </a:t>
            </a:r>
            <a:r>
              <a:rPr lang="it-IT" sz="1600" dirty="0" err="1">
                <a:latin typeface="+mj-lt"/>
              </a:rPr>
              <a:t>improvements</a:t>
            </a:r>
            <a:endParaRPr lang="it-IT" sz="1600" dirty="0">
              <a:latin typeface="+mj-lt"/>
            </a:endParaRPr>
          </a:p>
        </p:txBody>
      </p:sp>
      <p:sp>
        <p:nvSpPr>
          <p:cNvPr id="12" name="Titolo 1">
            <a:extLst>
              <a:ext uri="{FF2B5EF4-FFF2-40B4-BE49-F238E27FC236}">
                <a16:creationId xmlns:a16="http://schemas.microsoft.com/office/drawing/2014/main" id="{7B492977-76AD-EA78-6E21-E2FF6F88F88F}"/>
              </a:ext>
            </a:extLst>
          </p:cNvPr>
          <p:cNvSpPr>
            <a:spLocks noGrp="1"/>
          </p:cNvSpPr>
          <p:nvPr>
            <p:ph type="title"/>
          </p:nvPr>
        </p:nvSpPr>
        <p:spPr>
          <a:xfrm>
            <a:off x="0" y="151111"/>
            <a:ext cx="12192000" cy="841947"/>
          </a:xfrm>
        </p:spPr>
        <p:txBody>
          <a:bodyPr>
            <a:noAutofit/>
          </a:bodyPr>
          <a:lstStyle/>
          <a:p>
            <a:r>
              <a:rPr lang="it-IT" sz="2800" b="1" dirty="0"/>
              <a:t>Monitoring: </a:t>
            </a:r>
            <a:r>
              <a:rPr lang="en-US" sz="2800" b="1" dirty="0"/>
              <a:t>recalling the previous graph, how has the world's adult population improved in recent years?</a:t>
            </a:r>
            <a:endParaRPr lang="it-IT" sz="2800" b="1" dirty="0"/>
          </a:p>
        </p:txBody>
      </p:sp>
    </p:spTree>
    <p:extLst>
      <p:ext uri="{BB962C8B-B14F-4D97-AF65-F5344CB8AC3E}">
        <p14:creationId xmlns:p14="http://schemas.microsoft.com/office/powerpoint/2010/main" val="2917465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543E9-09A3-1540-1393-5BE1A234B516}"/>
            </a:ext>
          </a:extLst>
        </p:cNvPr>
        <p:cNvGrpSpPr/>
        <p:nvPr/>
      </p:nvGrpSpPr>
      <p:grpSpPr>
        <a:xfrm>
          <a:off x="0" y="0"/>
          <a:ext cx="0" cy="0"/>
          <a:chOff x="0" y="0"/>
          <a:chExt cx="0" cy="0"/>
        </a:xfrm>
      </p:grpSpPr>
      <p:sp>
        <p:nvSpPr>
          <p:cNvPr id="10" name="Titolo 1">
            <a:extLst>
              <a:ext uri="{FF2B5EF4-FFF2-40B4-BE49-F238E27FC236}">
                <a16:creationId xmlns:a16="http://schemas.microsoft.com/office/drawing/2014/main" id="{B1C963CD-65F9-4F1E-AC40-CF656A263AFD}"/>
              </a:ext>
            </a:extLst>
          </p:cNvPr>
          <p:cNvSpPr txBox="1">
            <a:spLocks/>
          </p:cNvSpPr>
          <p:nvPr/>
        </p:nvSpPr>
        <p:spPr>
          <a:xfrm>
            <a:off x="993946" y="0"/>
            <a:ext cx="10204107" cy="71775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pPr algn="ctr"/>
            <a:endParaRPr lang="it-IT" sz="2400" dirty="0"/>
          </a:p>
        </p:txBody>
      </p:sp>
      <p:sp>
        <p:nvSpPr>
          <p:cNvPr id="12" name="Titolo 1">
            <a:extLst>
              <a:ext uri="{FF2B5EF4-FFF2-40B4-BE49-F238E27FC236}">
                <a16:creationId xmlns:a16="http://schemas.microsoft.com/office/drawing/2014/main" id="{375B4269-50B9-6E1F-D00B-EB3AB8658DB8}"/>
              </a:ext>
            </a:extLst>
          </p:cNvPr>
          <p:cNvSpPr>
            <a:spLocks noGrp="1"/>
          </p:cNvSpPr>
          <p:nvPr>
            <p:ph type="title"/>
          </p:nvPr>
        </p:nvSpPr>
        <p:spPr>
          <a:xfrm>
            <a:off x="0" y="151111"/>
            <a:ext cx="12192000" cy="841947"/>
          </a:xfrm>
        </p:spPr>
        <p:txBody>
          <a:bodyPr>
            <a:noAutofit/>
          </a:bodyPr>
          <a:lstStyle/>
          <a:p>
            <a:r>
              <a:rPr lang="it-IT" sz="2800" b="1" dirty="0"/>
              <a:t>Monitoring: </a:t>
            </a:r>
            <a:r>
              <a:rPr lang="en-US" sz="2800" b="1" dirty="0"/>
              <a:t>recalling the previous graph, how has the world's adult population improved in recent years?</a:t>
            </a:r>
            <a:endParaRPr lang="it-IT" sz="2800" b="1" dirty="0"/>
          </a:p>
        </p:txBody>
      </p:sp>
      <p:pic>
        <p:nvPicPr>
          <p:cNvPr id="3" name="Immagine 2">
            <a:extLst>
              <a:ext uri="{FF2B5EF4-FFF2-40B4-BE49-F238E27FC236}">
                <a16:creationId xmlns:a16="http://schemas.microsoft.com/office/drawing/2014/main" id="{3ED9AAAE-C1E0-B4DC-EBE0-A59C6FF3AF81}"/>
              </a:ext>
            </a:extLst>
          </p:cNvPr>
          <p:cNvPicPr>
            <a:picLocks noChangeAspect="1"/>
          </p:cNvPicPr>
          <p:nvPr/>
        </p:nvPicPr>
        <p:blipFill>
          <a:blip r:embed="rId2"/>
          <a:stretch>
            <a:fillRect/>
          </a:stretch>
        </p:blipFill>
        <p:spPr>
          <a:xfrm>
            <a:off x="0" y="1761560"/>
            <a:ext cx="9008166" cy="4304943"/>
          </a:xfrm>
          <a:prstGeom prst="rect">
            <a:avLst/>
          </a:prstGeom>
        </p:spPr>
      </p:pic>
      <p:sp>
        <p:nvSpPr>
          <p:cNvPr id="4" name="CasellaDiTesto 3">
            <a:extLst>
              <a:ext uri="{FF2B5EF4-FFF2-40B4-BE49-F238E27FC236}">
                <a16:creationId xmlns:a16="http://schemas.microsoft.com/office/drawing/2014/main" id="{1F78548C-FDCA-6168-8622-FB0A31045C27}"/>
              </a:ext>
            </a:extLst>
          </p:cNvPr>
          <p:cNvSpPr txBox="1"/>
          <p:nvPr/>
        </p:nvSpPr>
        <p:spPr>
          <a:xfrm>
            <a:off x="8984063" y="2262598"/>
            <a:ext cx="3332480" cy="2893100"/>
          </a:xfrm>
          <a:prstGeom prst="rect">
            <a:avLst/>
          </a:prstGeom>
          <a:noFill/>
        </p:spPr>
        <p:txBody>
          <a:bodyPr wrap="square" rtlCol="0">
            <a:spAutoFit/>
          </a:bodyPr>
          <a:lstStyle/>
          <a:p>
            <a:pPr marL="285750" indent="-285750">
              <a:buFont typeface="Arial" panose="020B0604020202020204" pitchFamily="34" charset="0"/>
              <a:buChar char="•"/>
            </a:pPr>
            <a:r>
              <a:rPr lang="it-IT" sz="1600" dirty="0" err="1"/>
              <a:t>This</a:t>
            </a:r>
            <a:r>
              <a:rPr lang="it-IT" sz="1600" dirty="0"/>
              <a:t> </a:t>
            </a:r>
            <a:r>
              <a:rPr lang="it-IT" sz="1600" dirty="0" err="1"/>
              <a:t>graph</a:t>
            </a:r>
            <a:r>
              <a:rPr lang="it-IT" sz="1600" dirty="0"/>
              <a:t> </a:t>
            </a:r>
            <a:r>
              <a:rPr lang="it-IT" sz="1600" dirty="0" err="1"/>
              <a:t>is</a:t>
            </a:r>
            <a:r>
              <a:rPr lang="it-IT" sz="1600" dirty="0"/>
              <a:t> </a:t>
            </a:r>
            <a:r>
              <a:rPr lang="it-IT" sz="1600" dirty="0" err="1"/>
              <a:t>complementary</a:t>
            </a:r>
            <a:r>
              <a:rPr lang="it-IT" sz="1600" dirty="0"/>
              <a:t> to the </a:t>
            </a:r>
            <a:r>
              <a:rPr lang="it-IT" sz="1600" dirty="0" err="1"/>
              <a:t>map</a:t>
            </a:r>
            <a:r>
              <a:rPr lang="it-IT" sz="1600" dirty="0"/>
              <a:t> of the world </a:t>
            </a:r>
            <a:r>
              <a:rPr lang="it-IT" sz="1600" dirty="0" err="1"/>
              <a:t>seen</a:t>
            </a:r>
            <a:r>
              <a:rPr lang="it-IT" sz="1600" dirty="0"/>
              <a:t> </a:t>
            </a:r>
            <a:r>
              <a:rPr lang="it-IT" sz="1600" dirty="0" err="1"/>
              <a:t>before</a:t>
            </a:r>
            <a:r>
              <a:rPr lang="it-IT" sz="1600" dirty="0"/>
              <a:t>.</a:t>
            </a:r>
          </a:p>
          <a:p>
            <a:pPr marL="285750" indent="-285750">
              <a:buFont typeface="Arial" panose="020B0604020202020204" pitchFamily="34" charset="0"/>
              <a:buChar char="•"/>
            </a:pPr>
            <a:r>
              <a:rPr lang="en-US" sz="1600" dirty="0"/>
              <a:t>Each sector represents the fraction of countries that have had a given reduction in the number of adult smokers over the last 20 years.</a:t>
            </a:r>
          </a:p>
          <a:p>
            <a:pPr marL="285750" indent="-285750">
              <a:buFont typeface="Arial" panose="020B0604020202020204" pitchFamily="34" charset="0"/>
              <a:buChar char="•"/>
            </a:pPr>
            <a:r>
              <a:rPr lang="en-US" sz="1600" dirty="0"/>
              <a:t>We can see that about the 90% of countries had an improvement.</a:t>
            </a:r>
            <a:endParaRPr lang="it-IT" sz="1600" dirty="0"/>
          </a:p>
        </p:txBody>
      </p:sp>
    </p:spTree>
    <p:extLst>
      <p:ext uri="{BB962C8B-B14F-4D97-AF65-F5344CB8AC3E}">
        <p14:creationId xmlns:p14="http://schemas.microsoft.com/office/powerpoint/2010/main" val="1180482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2198F-3436-6D13-0399-658F7546F7A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A3F1478-FA61-FD04-5975-947478E4DB21}"/>
              </a:ext>
            </a:extLst>
          </p:cNvPr>
          <p:cNvSpPr>
            <a:spLocks noGrp="1"/>
          </p:cNvSpPr>
          <p:nvPr>
            <p:ph type="title"/>
          </p:nvPr>
        </p:nvSpPr>
        <p:spPr>
          <a:xfrm>
            <a:off x="0" y="122904"/>
            <a:ext cx="12192000" cy="761999"/>
          </a:xfrm>
        </p:spPr>
        <p:txBody>
          <a:bodyPr>
            <a:noAutofit/>
          </a:bodyPr>
          <a:lstStyle/>
          <a:p>
            <a:r>
              <a:rPr lang="it-IT" sz="2800" b="1" dirty="0" err="1"/>
              <a:t>Protection</a:t>
            </a:r>
            <a:r>
              <a:rPr lang="it-IT" sz="2800" b="1" dirty="0"/>
              <a:t>: </a:t>
            </a:r>
            <a:r>
              <a:rPr lang="en-US" sz="2800" b="1" dirty="0"/>
              <a:t>In how many public places will various countries impose smoke-free regulations in 2022?</a:t>
            </a:r>
            <a:endParaRPr lang="it-IT" sz="2800" b="1" dirty="0"/>
          </a:p>
        </p:txBody>
      </p:sp>
      <p:sp>
        <p:nvSpPr>
          <p:cNvPr id="9" name="CasellaDiTesto 8">
            <a:extLst>
              <a:ext uri="{FF2B5EF4-FFF2-40B4-BE49-F238E27FC236}">
                <a16:creationId xmlns:a16="http://schemas.microsoft.com/office/drawing/2014/main" id="{730E923B-4B7E-0809-1BF5-2F6A64AFC187}"/>
              </a:ext>
            </a:extLst>
          </p:cNvPr>
          <p:cNvSpPr txBox="1"/>
          <p:nvPr/>
        </p:nvSpPr>
        <p:spPr>
          <a:xfrm>
            <a:off x="0" y="5230732"/>
            <a:ext cx="10834571"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coverage index ranges from 0 to 8 and indicates how many public places a country mandates smoke-free living.</a:t>
            </a:r>
          </a:p>
          <a:p>
            <a:pPr marL="285750" indent="-285750">
              <a:buFont typeface="Arial" panose="020B0604020202020204" pitchFamily="34" charset="0"/>
              <a:buChar char="•"/>
            </a:pPr>
            <a:r>
              <a:rPr lang="en-US" sz="1600" dirty="0"/>
              <a:t>The 8 places are: education places, government places, healthcare places, indoor offices, other indoor public spaces, public transportation, pubs/bars/cafés, and restaurants.</a:t>
            </a:r>
          </a:p>
          <a:p>
            <a:pPr marL="285750" indent="-285750">
              <a:buFont typeface="Arial" panose="020B0604020202020204" pitchFamily="34" charset="0"/>
              <a:buChar char="•"/>
            </a:pPr>
            <a:r>
              <a:rPr lang="en-US" sz="1600" dirty="0"/>
              <a:t>By 2022, the world has come a long way towards smoke-free indoor environments, with areas of high coverage in Europe and the Americas, but persistent gaps remain in several areas of Africa, the Middle East and parts of Asia.</a:t>
            </a:r>
            <a:endParaRPr lang="it-IT" sz="1600" dirty="0"/>
          </a:p>
        </p:txBody>
      </p:sp>
      <p:pic>
        <p:nvPicPr>
          <p:cNvPr id="4" name="Immagine 3">
            <a:extLst>
              <a:ext uri="{FF2B5EF4-FFF2-40B4-BE49-F238E27FC236}">
                <a16:creationId xmlns:a16="http://schemas.microsoft.com/office/drawing/2014/main" id="{827F10CC-EA62-6278-080D-93248057FECC}"/>
              </a:ext>
            </a:extLst>
          </p:cNvPr>
          <p:cNvPicPr>
            <a:picLocks noChangeAspect="1"/>
          </p:cNvPicPr>
          <p:nvPr/>
        </p:nvPicPr>
        <p:blipFill>
          <a:blip r:embed="rId2"/>
          <a:stretch>
            <a:fillRect/>
          </a:stretch>
        </p:blipFill>
        <p:spPr>
          <a:xfrm>
            <a:off x="0" y="1132695"/>
            <a:ext cx="12192000" cy="3992529"/>
          </a:xfrm>
          <a:prstGeom prst="rect">
            <a:avLst/>
          </a:prstGeom>
        </p:spPr>
      </p:pic>
    </p:spTree>
    <p:extLst>
      <p:ext uri="{BB962C8B-B14F-4D97-AF65-F5344CB8AC3E}">
        <p14:creationId xmlns:p14="http://schemas.microsoft.com/office/powerpoint/2010/main" val="1292607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CF492-8A1D-F7F8-9932-DFF867E020A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3185077-7918-DCF8-F9CA-E321B365FE5A}"/>
              </a:ext>
            </a:extLst>
          </p:cNvPr>
          <p:cNvSpPr>
            <a:spLocks noGrp="1"/>
          </p:cNvSpPr>
          <p:nvPr>
            <p:ph type="title"/>
          </p:nvPr>
        </p:nvSpPr>
        <p:spPr>
          <a:xfrm>
            <a:off x="0" y="122904"/>
            <a:ext cx="12192000" cy="761999"/>
          </a:xfrm>
        </p:spPr>
        <p:txBody>
          <a:bodyPr>
            <a:noAutofit/>
          </a:bodyPr>
          <a:lstStyle/>
          <a:p>
            <a:r>
              <a:rPr lang="it-IT" sz="2800" b="1" dirty="0" err="1"/>
              <a:t>Protection</a:t>
            </a:r>
            <a:r>
              <a:rPr lang="it-IT" sz="2800" b="1" dirty="0"/>
              <a:t>: </a:t>
            </a:r>
            <a:r>
              <a:rPr lang="en-US" sz="2800" b="1" dirty="0"/>
              <a:t>how much countries with a high coverage index have increased over the years?</a:t>
            </a:r>
            <a:endParaRPr lang="it-IT" sz="2800" b="1" dirty="0"/>
          </a:p>
        </p:txBody>
      </p:sp>
      <p:pic>
        <p:nvPicPr>
          <p:cNvPr id="5" name="Immagine 4">
            <a:extLst>
              <a:ext uri="{FF2B5EF4-FFF2-40B4-BE49-F238E27FC236}">
                <a16:creationId xmlns:a16="http://schemas.microsoft.com/office/drawing/2014/main" id="{10B9ED06-BBA0-20A4-AAF8-7EEB365AE115}"/>
              </a:ext>
            </a:extLst>
          </p:cNvPr>
          <p:cNvPicPr>
            <a:picLocks noChangeAspect="1"/>
          </p:cNvPicPr>
          <p:nvPr/>
        </p:nvPicPr>
        <p:blipFill>
          <a:blip r:embed="rId2"/>
          <a:stretch>
            <a:fillRect/>
          </a:stretch>
        </p:blipFill>
        <p:spPr>
          <a:xfrm>
            <a:off x="0" y="1673245"/>
            <a:ext cx="7777894" cy="4353929"/>
          </a:xfrm>
          <a:prstGeom prst="rect">
            <a:avLst/>
          </a:prstGeom>
        </p:spPr>
      </p:pic>
      <p:sp>
        <p:nvSpPr>
          <p:cNvPr id="6" name="CasellaDiTesto 5">
            <a:extLst>
              <a:ext uri="{FF2B5EF4-FFF2-40B4-BE49-F238E27FC236}">
                <a16:creationId xmlns:a16="http://schemas.microsoft.com/office/drawing/2014/main" id="{BECAE6F7-913B-B5ED-4E59-5D45F125A7E4}"/>
              </a:ext>
            </a:extLst>
          </p:cNvPr>
          <p:cNvSpPr txBox="1"/>
          <p:nvPr/>
        </p:nvSpPr>
        <p:spPr>
          <a:xfrm>
            <a:off x="7826477" y="1546801"/>
            <a:ext cx="4444181" cy="4616648"/>
          </a:xfrm>
          <a:prstGeom prst="rect">
            <a:avLst/>
          </a:prstGeom>
          <a:noFill/>
        </p:spPr>
        <p:txBody>
          <a:bodyPr wrap="square" rtlCol="0">
            <a:spAutoFit/>
          </a:bodyPr>
          <a:lstStyle/>
          <a:p>
            <a:pPr marL="285750" indent="-285750">
              <a:buFont typeface="Arial" panose="020B0604020202020204" pitchFamily="34" charset="0"/>
              <a:buChar char="•"/>
            </a:pPr>
            <a:r>
              <a:rPr lang="en-US" sz="1600" dirty="0"/>
              <a:t>Americas: nearly linear growth from ~10% to 75–77% of countries in 2022. This is the region with the highest smoke-free places (≥6/8).</a:t>
            </a:r>
          </a:p>
          <a:p>
            <a:pPr marL="285750" indent="-285750">
              <a:buFont typeface="Arial" panose="020B0604020202020204" pitchFamily="34" charset="0"/>
              <a:buChar char="•"/>
            </a:pPr>
            <a:r>
              <a:rPr lang="en-US" sz="1600" dirty="0"/>
              <a:t>Western Pacific: steady rise to ~45–46% and stable since 2018: a sign of stabilization of the most recent reforms.</a:t>
            </a:r>
          </a:p>
          <a:p>
            <a:pPr marL="285750" indent="-285750">
              <a:buFont typeface="Arial" panose="020B0604020202020204" pitchFamily="34" charset="0"/>
              <a:buChar char="•"/>
            </a:pPr>
            <a:r>
              <a:rPr lang="en-US" sz="1600" dirty="0"/>
              <a:t>Europe: steady increase to ~40% in 2022; continuous but uneven progress across countries.</a:t>
            </a:r>
          </a:p>
          <a:p>
            <a:pPr marL="285750" indent="-285750">
              <a:buFont typeface="Arial" panose="020B0604020202020204" pitchFamily="34" charset="0"/>
              <a:buChar char="•"/>
            </a:pPr>
            <a:r>
              <a:rPr lang="en-US" sz="1600" dirty="0"/>
              <a:t>Eastern Mediterranean: rapid growth until 2013–15 (~40–44%) then stagnation around 40%.</a:t>
            </a:r>
          </a:p>
          <a:p>
            <a:pPr marL="285750" indent="-285750">
              <a:buFont typeface="Arial" panose="020B0604020202020204" pitchFamily="34" charset="0"/>
              <a:buChar char="•"/>
            </a:pPr>
            <a:r>
              <a:rPr lang="en-US" sz="1600" dirty="0"/>
              <a:t>Africa: from almost 0 in 2007 to ~35–36% in 2022; it can improve</a:t>
            </a:r>
          </a:p>
          <a:p>
            <a:pPr marL="285750" indent="-285750">
              <a:buFont typeface="Arial" panose="020B0604020202020204" pitchFamily="34" charset="0"/>
              <a:buChar char="•"/>
            </a:pPr>
            <a:r>
              <a:rPr lang="en-US" sz="1600" dirty="0"/>
              <a:t>Southeast Asia: growth to ~27–28% and then stable since 2016; slower progress.</a:t>
            </a:r>
            <a:endParaRPr lang="it-IT" sz="1600" dirty="0"/>
          </a:p>
          <a:p>
            <a:pPr marL="285750" indent="-285750">
              <a:buFont typeface="Arial" panose="020B0604020202020204" pitchFamily="34" charset="0"/>
              <a:buChar char="•"/>
            </a:pPr>
            <a:endParaRPr lang="it-IT" sz="1600" dirty="0"/>
          </a:p>
        </p:txBody>
      </p:sp>
    </p:spTree>
    <p:extLst>
      <p:ext uri="{BB962C8B-B14F-4D97-AF65-F5344CB8AC3E}">
        <p14:creationId xmlns:p14="http://schemas.microsoft.com/office/powerpoint/2010/main" val="4033597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3DF6E-99E8-E91C-E78F-017AEAAB890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3D3BF36-0340-4870-6B09-C6212A0F18E4}"/>
              </a:ext>
            </a:extLst>
          </p:cNvPr>
          <p:cNvSpPr>
            <a:spLocks noGrp="1"/>
          </p:cNvSpPr>
          <p:nvPr>
            <p:ph type="title"/>
          </p:nvPr>
        </p:nvSpPr>
        <p:spPr>
          <a:xfrm>
            <a:off x="0" y="122904"/>
            <a:ext cx="12192000" cy="761999"/>
          </a:xfrm>
        </p:spPr>
        <p:txBody>
          <a:bodyPr>
            <a:noAutofit/>
          </a:bodyPr>
          <a:lstStyle/>
          <a:p>
            <a:r>
              <a:rPr lang="it-IT" sz="2800" b="1" dirty="0" err="1"/>
              <a:t>Protection</a:t>
            </a:r>
            <a:r>
              <a:rPr lang="it-IT" sz="2800" b="1" dirty="0"/>
              <a:t>: </a:t>
            </a:r>
            <a:r>
              <a:rPr lang="en-US" sz="2800" b="1" dirty="0"/>
              <a:t>how much places in WHO regions increased the smoke-free bans over the years?</a:t>
            </a:r>
            <a:endParaRPr lang="it-IT" sz="2800" b="1" dirty="0"/>
          </a:p>
        </p:txBody>
      </p:sp>
      <p:sp>
        <p:nvSpPr>
          <p:cNvPr id="6" name="CasellaDiTesto 5">
            <a:extLst>
              <a:ext uri="{FF2B5EF4-FFF2-40B4-BE49-F238E27FC236}">
                <a16:creationId xmlns:a16="http://schemas.microsoft.com/office/drawing/2014/main" id="{FEC9966F-47FF-0E1E-E539-305827280F96}"/>
              </a:ext>
            </a:extLst>
          </p:cNvPr>
          <p:cNvSpPr txBox="1"/>
          <p:nvPr/>
        </p:nvSpPr>
        <p:spPr>
          <a:xfrm>
            <a:off x="8510172" y="1464702"/>
            <a:ext cx="3799840" cy="5047536"/>
          </a:xfrm>
          <a:prstGeom prst="rect">
            <a:avLst/>
          </a:prstGeom>
          <a:noFill/>
        </p:spPr>
        <p:txBody>
          <a:bodyPr wrap="square" rtlCol="0">
            <a:spAutoFit/>
          </a:bodyPr>
          <a:lstStyle/>
          <a:p>
            <a:pPr marL="285750" indent="-285750">
              <a:buFont typeface="Arial" panose="020B0604020202020204" pitchFamily="34" charset="0"/>
              <a:buChar char="•"/>
            </a:pPr>
            <a:r>
              <a:rPr lang="en-US" sz="1600" dirty="0"/>
              <a:t>Americas: nearly linear growth from ~10% to 75–77% of countries in 2022. This is the region with the highest smoke-free places (≥6/8).</a:t>
            </a:r>
          </a:p>
          <a:p>
            <a:pPr marL="285750" indent="-285750">
              <a:buFont typeface="Arial" panose="020B0604020202020204" pitchFamily="34" charset="0"/>
              <a:buChar char="•"/>
            </a:pPr>
            <a:r>
              <a:rPr lang="en-US" sz="1600" dirty="0"/>
              <a:t>Western Pacific: steady rise to ~45–46% and stable since 2018: a sign of stabilization of the most recent reforms.</a:t>
            </a:r>
          </a:p>
          <a:p>
            <a:pPr marL="285750" indent="-285750">
              <a:buFont typeface="Arial" panose="020B0604020202020204" pitchFamily="34" charset="0"/>
              <a:buChar char="•"/>
            </a:pPr>
            <a:r>
              <a:rPr lang="en-US" sz="1600" dirty="0"/>
              <a:t>Europe: steady increase to ~40% in 2022; continuous but uneven progress across countries.</a:t>
            </a:r>
          </a:p>
          <a:p>
            <a:pPr marL="285750" indent="-285750">
              <a:buFont typeface="Arial" panose="020B0604020202020204" pitchFamily="34" charset="0"/>
              <a:buChar char="•"/>
            </a:pPr>
            <a:r>
              <a:rPr lang="en-US" sz="1600" dirty="0"/>
              <a:t>Eastern Mediterranean: rapid growth until 2013–15 (~40–44%) then stagnation around 40%.</a:t>
            </a:r>
          </a:p>
          <a:p>
            <a:pPr marL="285750" indent="-285750">
              <a:buFont typeface="Arial" panose="020B0604020202020204" pitchFamily="34" charset="0"/>
              <a:buChar char="•"/>
            </a:pPr>
            <a:r>
              <a:rPr lang="en-US" sz="1600" dirty="0"/>
              <a:t>Africa: from almost 0 in 2007 to ~35–36% in 2022; it can improve</a:t>
            </a:r>
          </a:p>
          <a:p>
            <a:pPr marL="285750" indent="-285750">
              <a:buFont typeface="Arial" panose="020B0604020202020204" pitchFamily="34" charset="0"/>
              <a:buChar char="•"/>
            </a:pPr>
            <a:r>
              <a:rPr lang="en-US" sz="1600" dirty="0"/>
              <a:t>Southeast Asia: growth to ~27–28% and then stable since 2016; slower progress.</a:t>
            </a:r>
            <a:endParaRPr lang="it-IT" sz="1600" dirty="0"/>
          </a:p>
          <a:p>
            <a:pPr marL="285750" indent="-285750">
              <a:buFont typeface="Arial" panose="020B0604020202020204" pitchFamily="34" charset="0"/>
              <a:buChar char="•"/>
            </a:pPr>
            <a:endParaRPr lang="it-IT" sz="1600" dirty="0"/>
          </a:p>
        </p:txBody>
      </p:sp>
      <p:pic>
        <p:nvPicPr>
          <p:cNvPr id="4" name="Immagine 3">
            <a:extLst>
              <a:ext uri="{FF2B5EF4-FFF2-40B4-BE49-F238E27FC236}">
                <a16:creationId xmlns:a16="http://schemas.microsoft.com/office/drawing/2014/main" id="{76B097FC-307F-D912-7EC8-ABE2239BCFB4}"/>
              </a:ext>
            </a:extLst>
          </p:cNvPr>
          <p:cNvPicPr>
            <a:picLocks noChangeAspect="1"/>
          </p:cNvPicPr>
          <p:nvPr/>
        </p:nvPicPr>
        <p:blipFill>
          <a:blip r:embed="rId2"/>
          <a:stretch>
            <a:fillRect/>
          </a:stretch>
        </p:blipFill>
        <p:spPr>
          <a:xfrm>
            <a:off x="0" y="1464702"/>
            <a:ext cx="8510172" cy="5393298"/>
          </a:xfrm>
          <a:prstGeom prst="rect">
            <a:avLst/>
          </a:prstGeom>
        </p:spPr>
      </p:pic>
    </p:spTree>
    <p:extLst>
      <p:ext uri="{BB962C8B-B14F-4D97-AF65-F5344CB8AC3E}">
        <p14:creationId xmlns:p14="http://schemas.microsoft.com/office/powerpoint/2010/main" val="35068644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esia">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desia">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esia">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0F9377A4A0F77949A9442B70AB1F87A3" ma:contentTypeVersion="13" ma:contentTypeDescription="Creare un nuovo documento." ma:contentTypeScope="" ma:versionID="5c28650c52686b30ec6956feb04dfcfc">
  <xsd:schema xmlns:xsd="http://www.w3.org/2001/XMLSchema" xmlns:xs="http://www.w3.org/2001/XMLSchema" xmlns:p="http://schemas.microsoft.com/office/2006/metadata/properties" xmlns:ns3="4238e822-e34e-4fe1-a59b-ded77de1202a" xmlns:ns4="435fc903-ebc5-4a4b-8ddb-247f9de97ede" targetNamespace="http://schemas.microsoft.com/office/2006/metadata/properties" ma:root="true" ma:fieldsID="11ba19a22fedf7ea6b2507484b37f5c5" ns3:_="" ns4:_="">
    <xsd:import namespace="4238e822-e34e-4fe1-a59b-ded77de1202a"/>
    <xsd:import namespace="435fc903-ebc5-4a4b-8ddb-247f9de97ede"/>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_activity" minOccurs="0"/>
                <xsd:element ref="ns4:SharedWithUsers" minOccurs="0"/>
                <xsd:element ref="ns4:SharedWithDetails" minOccurs="0"/>
                <xsd:element ref="ns4:SharingHintHash" minOccurs="0"/>
                <xsd:element ref="ns3:MediaServiceSystem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38e822-e34e-4fe1-a59b-ded77de1202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5fc903-ebc5-4a4b-8ddb-247f9de97ede" elementFormDefault="qualified">
    <xsd:import namespace="http://schemas.microsoft.com/office/2006/documentManagement/types"/>
    <xsd:import namespace="http://schemas.microsoft.com/office/infopath/2007/PartnerControls"/>
    <xsd:element name="SharedWithUsers" ma:index="14"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Condiviso con dettagli" ma:internalName="SharedWithDetails" ma:readOnly="true">
      <xsd:simpleType>
        <xsd:restriction base="dms:Note">
          <xsd:maxLength value="255"/>
        </xsd:restriction>
      </xsd:simpleType>
    </xsd:element>
    <xsd:element name="SharingHintHash" ma:index="16"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4238e822-e34e-4fe1-a59b-ded77de1202a" xsi:nil="true"/>
  </documentManagement>
</p:properties>
</file>

<file path=customXml/itemProps1.xml><?xml version="1.0" encoding="utf-8"?>
<ds:datastoreItem xmlns:ds="http://schemas.openxmlformats.org/officeDocument/2006/customXml" ds:itemID="{5709E2AC-2283-461D-8054-21EB125A3781}">
  <ds:schemaRefs>
    <ds:schemaRef ds:uri="http://schemas.microsoft.com/sharepoint/v3/contenttype/forms"/>
  </ds:schemaRefs>
</ds:datastoreItem>
</file>

<file path=customXml/itemProps2.xml><?xml version="1.0" encoding="utf-8"?>
<ds:datastoreItem xmlns:ds="http://schemas.openxmlformats.org/officeDocument/2006/customXml" ds:itemID="{B1FC41ED-5FCD-4AB4-8EBE-CADF1C7D4EB7}">
  <ds:schemaRefs>
    <ds:schemaRef ds:uri="4238e822-e34e-4fe1-a59b-ded77de1202a"/>
    <ds:schemaRef ds:uri="435fc903-ebc5-4a4b-8ddb-247f9de97ede"/>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24863A-5B7D-42B0-A973-817B683806EB}">
  <ds:schemaRefs>
    <ds:schemaRef ds:uri="http://schemas.microsoft.com/office/2006/metadata/properties"/>
    <ds:schemaRef ds:uri="http://purl.org/dc/dcmitype/"/>
    <ds:schemaRef ds:uri="http://schemas.microsoft.com/office/2006/documentManagement/types"/>
    <ds:schemaRef ds:uri="4238e822-e34e-4fe1-a59b-ded77de1202a"/>
    <ds:schemaRef ds:uri="http://purl.org/dc/terms/"/>
    <ds:schemaRef ds:uri="http://schemas.openxmlformats.org/package/2006/metadata/core-properties"/>
    <ds:schemaRef ds:uri="http://www.w3.org/XML/1998/namespace"/>
    <ds:schemaRef ds:uri="http://schemas.microsoft.com/office/infopath/2007/PartnerControls"/>
    <ds:schemaRef ds:uri="435fc903-ebc5-4a4b-8ddb-247f9de97ede"/>
    <ds:schemaRef ds:uri="http://purl.org/dc/elements/1.1/"/>
  </ds:schemaRefs>
</ds:datastoreItem>
</file>

<file path=docMetadata/LabelInfo.xml><?xml version="1.0" encoding="utf-8"?>
<clbl:labelList xmlns:clbl="http://schemas.microsoft.com/office/2020/mipLabelMetadata">
  <clbl:label id="{13b55eef-7018-4674-a3d7-cc0db06d545c}" enabled="0" method="" siteId="{13b55eef-7018-4674-a3d7-cc0db06d545c}" removed="1"/>
</clbl:labelList>
</file>

<file path=docProps/app.xml><?xml version="1.0" encoding="utf-8"?>
<Properties xmlns="http://schemas.openxmlformats.org/officeDocument/2006/extended-properties" xmlns:vt="http://schemas.openxmlformats.org/officeDocument/2006/docPropsVTypes">
  <Template>Ardesia</Template>
  <TotalTime>0</TotalTime>
  <Words>2987</Words>
  <Application>Microsoft Office PowerPoint</Application>
  <PresentationFormat>Widescreen</PresentationFormat>
  <Paragraphs>188</Paragraphs>
  <Slides>30</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30</vt:i4>
      </vt:variant>
    </vt:vector>
  </HeadingPairs>
  <TitlesOfParts>
    <vt:vector size="34" baseType="lpstr">
      <vt:lpstr>Arial</vt:lpstr>
      <vt:lpstr>Calisto MT</vt:lpstr>
      <vt:lpstr>Wingdings 2</vt:lpstr>
      <vt:lpstr>Ardesia</vt:lpstr>
      <vt:lpstr>MPOWER: measures to reduce tobacco use worldwide</vt:lpstr>
      <vt:lpstr>What is MPOWER?</vt:lpstr>
      <vt:lpstr>Monitoring: Considering the adult population (for which more data are available), how has the percentage of smokers changed over the years?</vt:lpstr>
      <vt:lpstr>Monitoring: Considering the four countries with the highest percentage of adult smokers in the early 2000s for each WHO region, have they improved? And by how much?</vt:lpstr>
      <vt:lpstr>Monitoring: recalling the previous graph, how has the world's adult population improved in recent years?</vt:lpstr>
      <vt:lpstr>Monitoring: recalling the previous graph, how has the world's adult population improved in recent years?</vt:lpstr>
      <vt:lpstr>Protection: In how many public places will various countries impose smoke-free regulations in 2022?</vt:lpstr>
      <vt:lpstr>Protection: how much countries with a high coverage index have increased over the years?</vt:lpstr>
      <vt:lpstr>Protection: how much places in WHO regions increased the smoke-free bans over the years?</vt:lpstr>
      <vt:lpstr>Protection: by 2022, which are the regions where citizens are most "rebellious" towards smoke-free bans?</vt:lpstr>
      <vt:lpstr>Offering: amount of smoking cessation assistance offered by countries in 2022</vt:lpstr>
      <vt:lpstr>Offering: countries with an active quitline over the years</vt:lpstr>
      <vt:lpstr>Offering: regions where cessation support is available in most primary care settings over the years</vt:lpstr>
      <vt:lpstr>Offering: availability of smoking cessation services in 4 settings for WHO region over the years</vt:lpstr>
      <vt:lpstr>Warning: related features over the years</vt:lpstr>
      <vt:lpstr>Warning: Countries with a law mandating pack health warnings</vt:lpstr>
      <vt:lpstr>Warning: : % of countries meeting all 3 packaging requirements: law in force, warning on each package, ≥50% front+back coverage.</vt:lpstr>
      <vt:lpstr>Warning: adoption (% of countries) by component and year (from 2007 to 2022.</vt:lpstr>
      <vt:lpstr>Enforcing: Indirect bans by type</vt:lpstr>
      <vt:lpstr>Enforcing: legal requirement of fines for violations (2022)</vt:lpstr>
      <vt:lpstr>Enforcing: policy bundle - bans on Internet advertising and POS display (1)</vt:lpstr>
      <vt:lpstr>Enforcing: policy bundle - bans on Internet advertising and POS display (2)</vt:lpstr>
      <vt:lpstr>Raising: average score by WHO region over time</vt:lpstr>
      <vt:lpstr>Raising: Distribution of total tax burden on cigarettes (2022) </vt:lpstr>
      <vt:lpstr>Raising: cigarette price vs tax share (2022)</vt:lpstr>
      <vt:lpstr>Raising: total tax burden by WHO Region (2022)</vt:lpstr>
      <vt:lpstr>Conclusions: Europe, Americas and Western Pacific</vt:lpstr>
      <vt:lpstr>Conclusions: South-East Asia, Africa and East Mediterranean</vt:lpstr>
      <vt:lpstr>Data sources</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MPOWER: measures to reduce tobacco use worldwide</dc:title>
  <dc:creator>Marco Colangelo</dc:creator>
  <cp:lastModifiedBy>Marco Colangelo</cp:lastModifiedBy>
  <cp:revision>2</cp:revision>
  <dcterms:created xsi:type="dcterms:W3CDTF">2025-09-22T07:39:40Z</dcterms:created>
  <dcterms:modified xsi:type="dcterms:W3CDTF">2025-09-23T15:39:42Z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0x0101000F9377A4A0F77949A9442B70AB1F87A3</vt:lpwstr>
  </property>
</Properties>
</file>